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17" r:id="rId4"/>
    <p:sldId id="313" r:id="rId5"/>
    <p:sldId id="302" r:id="rId6"/>
    <p:sldId id="318" r:id="rId7"/>
    <p:sldId id="308" r:id="rId8"/>
    <p:sldId id="290" r:id="rId9"/>
    <p:sldId id="310" r:id="rId10"/>
    <p:sldId id="316" r:id="rId11"/>
    <p:sldId id="319" r:id="rId12"/>
    <p:sldId id="320" r:id="rId13"/>
    <p:sldId id="299" r:id="rId14"/>
    <p:sldId id="307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7E611B6-92F2-4D59-9F3A-291D8552738D}">
          <p14:sldIdLst>
            <p14:sldId id="256"/>
            <p14:sldId id="257"/>
            <p14:sldId id="317"/>
            <p14:sldId id="313"/>
            <p14:sldId id="302"/>
            <p14:sldId id="318"/>
            <p14:sldId id="308"/>
            <p14:sldId id="290"/>
            <p14:sldId id="310"/>
            <p14:sldId id="316"/>
            <p14:sldId id="319"/>
            <p14:sldId id="320"/>
            <p14:sldId id="299"/>
            <p14:sldId id="307"/>
          </p14:sldIdLst>
        </p14:section>
        <p14:section name="Sub Link Slides" id="{FD87D7D2-46A0-4DEC-86B3-ECAFEE57AD0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C CONET" initials="DC" lastIdx="4" clrIdx="0">
    <p:extLst>
      <p:ext uri="{19B8F6BF-5375-455C-9EA6-DF929625EA0E}">
        <p15:presenceInfo xmlns:p15="http://schemas.microsoft.com/office/powerpoint/2012/main" userId="DMC CO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D8FD"/>
    <a:srgbClr val="D0E3EA"/>
    <a:srgbClr val="C0504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51" d="100"/>
          <a:sy n="51" d="100"/>
        </p:scale>
        <p:origin x="120" y="5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576509924036369E-2"/>
          <c:y val="8.3397253825663098E-2"/>
          <c:w val="0.95442347440944886"/>
          <c:h val="0.820678518700787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Sheet1!$A$3:$A$8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Sheet1!$B$3:$B$8</c:f>
              <c:numCache>
                <c:formatCode>General</c:formatCode>
                <c:ptCount val="6"/>
                <c:pt idx="0">
                  <c:v>9.6</c:v>
                </c:pt>
                <c:pt idx="1">
                  <c:v>9.9</c:v>
                </c:pt>
                <c:pt idx="2">
                  <c:v>10.199999999999999</c:v>
                </c:pt>
                <c:pt idx="3">
                  <c:v>10.6</c:v>
                </c:pt>
                <c:pt idx="4">
                  <c:v>12.3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0F-491E-B7F8-1CD7D5BB82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2779400"/>
        <c:axId val="592279672"/>
      </c:barChart>
      <c:catAx>
        <c:axId val="512779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2279672"/>
        <c:crosses val="autoZero"/>
        <c:auto val="1"/>
        <c:lblAlgn val="ctr"/>
        <c:lblOffset val="100"/>
        <c:noMultiLvlLbl val="0"/>
      </c:catAx>
      <c:valAx>
        <c:axId val="592279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2779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445417891246968E-2"/>
          <c:y val="1.9370709793051149E-2"/>
          <c:w val="0.91726987425275897"/>
          <c:h val="0.934741666798903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</c:v>
                </c:pt>
                <c:pt idx="1">
                  <c:v>2022년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339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2-45EE-A3C4-9213A11BE9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</c:v>
                </c:pt>
                <c:pt idx="1">
                  <c:v>2022년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166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12-45EE-A3C4-9213A11BE9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</c:v>
                </c:pt>
                <c:pt idx="1">
                  <c:v>2022년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62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12-45EE-A3C4-9213A11BE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706208"/>
        <c:axId val="582706864"/>
      </c:barChart>
      <c:catAx>
        <c:axId val="58270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706864"/>
        <c:crosses val="autoZero"/>
        <c:auto val="1"/>
        <c:lblAlgn val="ctr"/>
        <c:lblOffset val="100"/>
        <c:noMultiLvlLbl val="0"/>
      </c:catAx>
      <c:valAx>
        <c:axId val="582706864"/>
        <c:scaling>
          <c:orientation val="minMax"/>
          <c:max val="3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70620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3184874180374916E-2"/>
          <c:y val="3.3015426875141418E-2"/>
          <c:w val="0.9271391941882059"/>
          <c:h val="0.802603772412975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한국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1년차</c:v>
                </c:pt>
                <c:pt idx="1">
                  <c:v>2년차</c:v>
                </c:pt>
                <c:pt idx="2">
                  <c:v>3년차</c:v>
                </c:pt>
                <c:pt idx="3">
                  <c:v>4년차</c:v>
                </c:pt>
                <c:pt idx="4">
                  <c:v>5년차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</c:v>
                </c:pt>
                <c:pt idx="1">
                  <c:v>49.5</c:v>
                </c:pt>
                <c:pt idx="2">
                  <c:v>42.6</c:v>
                </c:pt>
                <c:pt idx="3">
                  <c:v>32.799999999999997</c:v>
                </c:pt>
                <c:pt idx="4">
                  <c:v>29.2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57-4E3D-99DF-2DB952896F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OECD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1년차</c:v>
                </c:pt>
                <c:pt idx="1">
                  <c:v>2년차</c:v>
                </c:pt>
                <c:pt idx="2">
                  <c:v>3년차</c:v>
                </c:pt>
                <c:pt idx="3">
                  <c:v>4년차</c:v>
                </c:pt>
                <c:pt idx="4">
                  <c:v>5년차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80.8</c:v>
                </c:pt>
                <c:pt idx="1">
                  <c:v>66.8</c:v>
                </c:pt>
                <c:pt idx="2">
                  <c:v>57.2</c:v>
                </c:pt>
                <c:pt idx="3">
                  <c:v>47.2</c:v>
                </c:pt>
                <c:pt idx="4">
                  <c:v>40.700000000000003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E57-4E3D-99DF-2DB952896F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4160952"/>
        <c:axId val="744157344"/>
      </c:lineChart>
      <c:catAx>
        <c:axId val="744160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4157344"/>
        <c:crosses val="autoZero"/>
        <c:auto val="1"/>
        <c:lblAlgn val="ctr"/>
        <c:lblOffset val="100"/>
        <c:noMultiLvlLbl val="0"/>
      </c:catAx>
      <c:valAx>
        <c:axId val="744157344"/>
        <c:scaling>
          <c:orientation val="minMax"/>
          <c:max val="8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41609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0987099323557992"/>
          <c:y val="0.12138747862777485"/>
          <c:w val="0.38015935690256158"/>
          <c:h val="5.49064164316153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2022년 투자율</c:v>
                </c:pt>
              </c:strCache>
            </c:strRef>
          </c:tx>
          <c:spPr>
            <a:solidFill>
              <a:srgbClr val="4F81BD"/>
            </a:solidFill>
          </c:spPr>
          <c:dPt>
            <c:idx val="0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E0-44DC-AB8B-E8F25B9B3BB4}"/>
              </c:ext>
            </c:extLst>
          </c:dPt>
          <c:dPt>
            <c:idx val="1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E0-44DC-AB8B-E8F25B9B3BB4}"/>
              </c:ext>
            </c:extLst>
          </c:dPt>
          <c:dPt>
            <c:idx val="2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E0-44DC-AB8B-E8F25B9B3BB4}"/>
              </c:ext>
            </c:extLst>
          </c:dPt>
          <c:dPt>
            <c:idx val="3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E0-44DC-AB8B-E8F25B9B3B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</c:v>
                </c:pt>
                <c:pt idx="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E0-44DC-AB8B-E8F25B9B3B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투자 비율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23년</c:v>
                </c:pt>
                <c:pt idx="1">
                  <c:v>24년</c:v>
                </c:pt>
                <c:pt idx="2">
                  <c:v>25년</c:v>
                </c:pt>
                <c:pt idx="3">
                  <c:v>26년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</c:v>
                </c:pt>
                <c:pt idx="1">
                  <c:v>32</c:v>
                </c:pt>
                <c:pt idx="2">
                  <c:v>36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FD-4BB4-AA45-B693C7AD5A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창업 기업 생존율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23년</c:v>
                </c:pt>
                <c:pt idx="1">
                  <c:v>24년</c:v>
                </c:pt>
                <c:pt idx="2">
                  <c:v>25년</c:v>
                </c:pt>
                <c:pt idx="3">
                  <c:v>26년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63</c:v>
                </c:pt>
                <c:pt idx="2">
                  <c:v>56</c:v>
                </c:pt>
                <c:pt idx="3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FD-4BB4-AA45-B693C7AD5A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0503104"/>
        <c:axId val="600506712"/>
      </c:barChart>
      <c:catAx>
        <c:axId val="60050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0506712"/>
        <c:crosses val="autoZero"/>
        <c:auto val="1"/>
        <c:lblAlgn val="ctr"/>
        <c:lblOffset val="100"/>
        <c:noMultiLvlLbl val="0"/>
      </c:catAx>
      <c:valAx>
        <c:axId val="600506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0503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07CF5-FC58-4ADD-BA45-7FCA5599244F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938369D-3C69-4B26-B49B-5965594F7D01}">
      <dgm:prSet phldrT="[텍스트]"/>
      <dgm:spPr/>
      <dgm:t>
        <a:bodyPr/>
        <a:lstStyle/>
        <a:p>
          <a:pPr latinLnBrk="1"/>
          <a:r>
            <a:rPr lang="ko-KR" altLang="en-US" dirty="0"/>
            <a:t>창업의지 </a:t>
          </a:r>
        </a:p>
      </dgm:t>
    </dgm:pt>
    <dgm:pt modelId="{8091B172-2943-4E25-9F2C-0EC7F5DF36A0}" type="parTrans" cxnId="{5F498C6F-9239-49EF-A473-75469D5A550D}">
      <dgm:prSet/>
      <dgm:spPr/>
      <dgm:t>
        <a:bodyPr/>
        <a:lstStyle/>
        <a:p>
          <a:pPr latinLnBrk="1"/>
          <a:endParaRPr lang="ko-KR" altLang="en-US"/>
        </a:p>
      </dgm:t>
    </dgm:pt>
    <dgm:pt modelId="{F77DF73D-4BED-4217-884E-BF58EACEDE70}" type="sibTrans" cxnId="{5F498C6F-9239-49EF-A473-75469D5A550D}">
      <dgm:prSet/>
      <dgm:spPr/>
      <dgm:t>
        <a:bodyPr/>
        <a:lstStyle/>
        <a:p>
          <a:pPr latinLnBrk="1"/>
          <a:endParaRPr lang="ko-KR" altLang="en-US"/>
        </a:p>
      </dgm:t>
    </dgm:pt>
    <dgm:pt modelId="{9BB09E6F-C054-4EC4-A973-F20856A135A0}">
      <dgm:prSet phldrT="[텍스트]"/>
      <dgm:spPr/>
      <dgm:t>
        <a:bodyPr/>
        <a:lstStyle/>
        <a:p>
          <a:pPr latinLnBrk="1"/>
          <a:r>
            <a:rPr lang="ko-KR" altLang="en-US" dirty="0"/>
            <a:t>창업 동기 및 목표의  구체성</a:t>
          </a:r>
        </a:p>
      </dgm:t>
    </dgm:pt>
    <dgm:pt modelId="{CA2F71AB-E8D7-4765-8594-1C5DBD7BCFF0}" type="parTrans" cxnId="{F0D4ABB3-C8D1-4494-8808-E14030B2FB16}">
      <dgm:prSet/>
      <dgm:spPr/>
      <dgm:t>
        <a:bodyPr/>
        <a:lstStyle/>
        <a:p>
          <a:pPr latinLnBrk="1"/>
          <a:endParaRPr lang="ko-KR" altLang="en-US"/>
        </a:p>
      </dgm:t>
    </dgm:pt>
    <dgm:pt modelId="{41C531AC-388F-484A-93C3-97D5CD265585}" type="sibTrans" cxnId="{F0D4ABB3-C8D1-4494-8808-E14030B2FB16}">
      <dgm:prSet/>
      <dgm:spPr/>
      <dgm:t>
        <a:bodyPr/>
        <a:lstStyle/>
        <a:p>
          <a:pPr latinLnBrk="1"/>
          <a:endParaRPr lang="ko-KR" altLang="en-US"/>
        </a:p>
      </dgm:t>
    </dgm:pt>
    <dgm:pt modelId="{5FE1B0AC-43CE-4D0F-86E8-597037E1D4A3}">
      <dgm:prSet phldrT="[텍스트]"/>
      <dgm:spPr/>
      <dgm:t>
        <a:bodyPr/>
        <a:lstStyle/>
        <a:p>
          <a:pPr latinLnBrk="1"/>
          <a:r>
            <a:rPr lang="ko-KR" altLang="en-US" dirty="0"/>
            <a:t>창업 분야 이해도</a:t>
          </a:r>
        </a:p>
      </dgm:t>
    </dgm:pt>
    <dgm:pt modelId="{159DF434-B474-42FC-94DE-D160EB1A2E79}" type="parTrans" cxnId="{F333D1BF-1B93-4974-BB17-19B8AFECE91C}">
      <dgm:prSet/>
      <dgm:spPr/>
      <dgm:t>
        <a:bodyPr/>
        <a:lstStyle/>
        <a:p>
          <a:pPr latinLnBrk="1"/>
          <a:endParaRPr lang="ko-KR" altLang="en-US"/>
        </a:p>
      </dgm:t>
    </dgm:pt>
    <dgm:pt modelId="{6BAF9F5C-F67D-48B3-ABD6-DC34D3476DE1}" type="sibTrans" cxnId="{F333D1BF-1B93-4974-BB17-19B8AFECE91C}">
      <dgm:prSet/>
      <dgm:spPr/>
      <dgm:t>
        <a:bodyPr/>
        <a:lstStyle/>
        <a:p>
          <a:pPr latinLnBrk="1"/>
          <a:endParaRPr lang="ko-KR" altLang="en-US"/>
        </a:p>
      </dgm:t>
    </dgm:pt>
    <dgm:pt modelId="{025FF078-E290-401A-90CC-FF5FFEA2371E}">
      <dgm:prSet phldrT="[텍스트]"/>
      <dgm:spPr/>
      <dgm:t>
        <a:bodyPr/>
        <a:lstStyle/>
        <a:p>
          <a:pPr latinLnBrk="1"/>
          <a:r>
            <a:rPr lang="ko-KR" altLang="en-US" dirty="0"/>
            <a:t>창업 아이템 우수성</a:t>
          </a:r>
        </a:p>
      </dgm:t>
    </dgm:pt>
    <dgm:pt modelId="{1D43C2B0-D557-48BF-94EC-5194300C144A}" type="parTrans" cxnId="{90B5D1AC-8019-4FB1-9560-F6BFFBE1133B}">
      <dgm:prSet/>
      <dgm:spPr/>
      <dgm:t>
        <a:bodyPr/>
        <a:lstStyle/>
        <a:p>
          <a:pPr latinLnBrk="1"/>
          <a:endParaRPr lang="ko-KR" altLang="en-US"/>
        </a:p>
      </dgm:t>
    </dgm:pt>
    <dgm:pt modelId="{ECD7A5B2-0F57-4222-AA82-B8C059005E2C}" type="sibTrans" cxnId="{90B5D1AC-8019-4FB1-9560-F6BFFBE1133B}">
      <dgm:prSet/>
      <dgm:spPr/>
      <dgm:t>
        <a:bodyPr/>
        <a:lstStyle/>
        <a:p>
          <a:pPr latinLnBrk="1"/>
          <a:endParaRPr lang="ko-KR" altLang="en-US"/>
        </a:p>
      </dgm:t>
    </dgm:pt>
    <dgm:pt modelId="{E49A1C07-D64A-4080-9C47-A2526D0A380C}">
      <dgm:prSet phldrT="[텍스트]"/>
      <dgm:spPr/>
      <dgm:t>
        <a:bodyPr/>
        <a:lstStyle/>
        <a:p>
          <a:pPr latinLnBrk="1"/>
          <a:r>
            <a:rPr lang="ko-KR" altLang="en-US" dirty="0"/>
            <a:t>창업아이템의 우수성</a:t>
          </a:r>
        </a:p>
      </dgm:t>
    </dgm:pt>
    <dgm:pt modelId="{0BB9023F-AEE0-41CA-BB84-FACA066A417A}" type="parTrans" cxnId="{4E043833-9C56-49C1-A50A-4737DDA501DF}">
      <dgm:prSet/>
      <dgm:spPr/>
      <dgm:t>
        <a:bodyPr/>
        <a:lstStyle/>
        <a:p>
          <a:pPr latinLnBrk="1"/>
          <a:endParaRPr lang="ko-KR" altLang="en-US"/>
        </a:p>
      </dgm:t>
    </dgm:pt>
    <dgm:pt modelId="{705CF00D-9663-421B-9FA7-1AA6EFCA1BD1}" type="sibTrans" cxnId="{4E043833-9C56-49C1-A50A-4737DDA501DF}">
      <dgm:prSet/>
      <dgm:spPr/>
      <dgm:t>
        <a:bodyPr/>
        <a:lstStyle/>
        <a:p>
          <a:pPr latinLnBrk="1"/>
          <a:endParaRPr lang="ko-KR" altLang="en-US"/>
        </a:p>
      </dgm:t>
    </dgm:pt>
    <dgm:pt modelId="{93037DAF-5716-4B64-A5E0-DEAF7BF0567D}">
      <dgm:prSet phldrT="[텍스트]"/>
      <dgm:spPr/>
      <dgm:t>
        <a:bodyPr/>
        <a:lstStyle/>
        <a:p>
          <a:pPr latinLnBrk="1"/>
          <a:r>
            <a:rPr lang="ko-KR" altLang="en-US" dirty="0"/>
            <a:t>경쟁 제품과의 차별성</a:t>
          </a:r>
        </a:p>
      </dgm:t>
    </dgm:pt>
    <dgm:pt modelId="{D2835748-D0B5-49E4-BA5A-7BE20D2EADF5}" type="parTrans" cxnId="{DFA4AEB5-81CC-46B0-9CC7-4EDE671588CA}">
      <dgm:prSet/>
      <dgm:spPr/>
      <dgm:t>
        <a:bodyPr/>
        <a:lstStyle/>
        <a:p>
          <a:pPr latinLnBrk="1"/>
          <a:endParaRPr lang="ko-KR" altLang="en-US"/>
        </a:p>
      </dgm:t>
    </dgm:pt>
    <dgm:pt modelId="{E5D4928F-4EF5-4D31-8364-B712538DF298}" type="sibTrans" cxnId="{DFA4AEB5-81CC-46B0-9CC7-4EDE671588CA}">
      <dgm:prSet/>
      <dgm:spPr/>
      <dgm:t>
        <a:bodyPr/>
        <a:lstStyle/>
        <a:p>
          <a:pPr latinLnBrk="1"/>
          <a:endParaRPr lang="ko-KR" altLang="en-US"/>
        </a:p>
      </dgm:t>
    </dgm:pt>
    <dgm:pt modelId="{2FF0B17A-D851-44A6-9ED1-323C3BCED986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사업 계획서의 타당성</a:t>
          </a:r>
        </a:p>
      </dgm:t>
    </dgm:pt>
    <dgm:pt modelId="{4EDFA346-2210-4078-A0AB-B7F267623428}" type="parTrans" cxnId="{AD496A6A-235B-49EE-A7AB-21456FD6A21D}">
      <dgm:prSet/>
      <dgm:spPr/>
      <dgm:t>
        <a:bodyPr/>
        <a:lstStyle/>
        <a:p>
          <a:pPr latinLnBrk="1"/>
          <a:endParaRPr lang="ko-KR" altLang="en-US"/>
        </a:p>
      </dgm:t>
    </dgm:pt>
    <dgm:pt modelId="{465AAEDE-4145-4A7A-908C-71E4C5E75B93}" type="sibTrans" cxnId="{AD496A6A-235B-49EE-A7AB-21456FD6A21D}">
      <dgm:prSet/>
      <dgm:spPr/>
      <dgm:t>
        <a:bodyPr/>
        <a:lstStyle/>
        <a:p>
          <a:pPr latinLnBrk="1"/>
          <a:endParaRPr lang="ko-KR" altLang="en-US"/>
        </a:p>
      </dgm:t>
    </dgm:pt>
    <dgm:pt modelId="{1F02C054-D960-44E9-871F-A41EB73339D9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사업 계획서                  내용의 </a:t>
          </a:r>
          <a:r>
            <a:rPr lang="ko-KR" altLang="en-US" sz="1800" dirty="0" err="1"/>
            <a:t>충실성</a:t>
          </a:r>
          <a:endParaRPr lang="ko-KR" altLang="en-US" sz="1800" dirty="0"/>
        </a:p>
      </dgm:t>
    </dgm:pt>
    <dgm:pt modelId="{4E6E87A4-C593-405C-BFB7-8B8312F1ED6D}" type="parTrans" cxnId="{1409EE20-2F15-4A33-A34E-5BEE09668966}">
      <dgm:prSet/>
      <dgm:spPr/>
      <dgm:t>
        <a:bodyPr/>
        <a:lstStyle/>
        <a:p>
          <a:pPr latinLnBrk="1"/>
          <a:endParaRPr lang="ko-KR" altLang="en-US"/>
        </a:p>
      </dgm:t>
    </dgm:pt>
    <dgm:pt modelId="{09B5F801-CBB1-43B8-BCF0-5344B63875D4}" type="sibTrans" cxnId="{1409EE20-2F15-4A33-A34E-5BEE09668966}">
      <dgm:prSet/>
      <dgm:spPr/>
      <dgm:t>
        <a:bodyPr/>
        <a:lstStyle/>
        <a:p>
          <a:pPr latinLnBrk="1"/>
          <a:endParaRPr lang="ko-KR" altLang="en-US"/>
        </a:p>
      </dgm:t>
    </dgm:pt>
    <dgm:pt modelId="{D31A4B1F-C428-4EBA-AC2F-578AA152FF75}">
      <dgm:prSet phldrT="[텍스트]"/>
      <dgm:spPr/>
      <dgm:t>
        <a:bodyPr/>
        <a:lstStyle/>
        <a:p>
          <a:pPr latinLnBrk="1"/>
          <a:r>
            <a:rPr lang="ko-KR" altLang="en-US" dirty="0"/>
            <a:t>창업자</a:t>
          </a:r>
          <a:r>
            <a:rPr lang="en-US" altLang="ko-KR" dirty="0"/>
            <a:t>(</a:t>
          </a:r>
          <a:r>
            <a:rPr lang="ko-KR" altLang="en-US" dirty="0"/>
            <a:t>팀원</a:t>
          </a:r>
          <a:r>
            <a:rPr lang="en-US" altLang="ko-KR" dirty="0"/>
            <a:t>)</a:t>
          </a:r>
          <a:r>
            <a:rPr lang="ko-KR" altLang="en-US" dirty="0"/>
            <a:t>의 전문성</a:t>
          </a:r>
        </a:p>
      </dgm:t>
    </dgm:pt>
    <dgm:pt modelId="{4088CE4A-E2C9-4A77-B099-2DD1CC675ED4}" type="parTrans" cxnId="{DE976FC9-70C1-4FA8-B818-6ACD48D8B2BD}">
      <dgm:prSet/>
      <dgm:spPr/>
      <dgm:t>
        <a:bodyPr/>
        <a:lstStyle/>
        <a:p>
          <a:pPr latinLnBrk="1"/>
          <a:endParaRPr lang="ko-KR" altLang="en-US"/>
        </a:p>
      </dgm:t>
    </dgm:pt>
    <dgm:pt modelId="{4D66BF19-5008-43D9-AC85-45606CB8953B}" type="sibTrans" cxnId="{DE976FC9-70C1-4FA8-B818-6ACD48D8B2BD}">
      <dgm:prSet/>
      <dgm:spPr/>
      <dgm:t>
        <a:bodyPr/>
        <a:lstStyle/>
        <a:p>
          <a:pPr latinLnBrk="1"/>
          <a:endParaRPr lang="ko-KR" altLang="en-US"/>
        </a:p>
      </dgm:t>
    </dgm:pt>
    <dgm:pt modelId="{F38A1D42-23A9-4A4D-8670-9BAB1A9D07F2}">
      <dgm:prSet phldrT="[텍스트]"/>
      <dgm:spPr/>
      <dgm:t>
        <a:bodyPr/>
        <a:lstStyle/>
        <a:p>
          <a:pPr latinLnBrk="1"/>
          <a:r>
            <a:rPr lang="ko-KR" altLang="en-US" dirty="0"/>
            <a:t>창업 아이템의 시장성</a:t>
          </a:r>
        </a:p>
      </dgm:t>
    </dgm:pt>
    <dgm:pt modelId="{2E292401-04CF-4B31-A5BF-491910E85CF7}" type="parTrans" cxnId="{AF7FCA6C-25F9-41D5-8DD7-2BA0DAA44480}">
      <dgm:prSet/>
      <dgm:spPr/>
      <dgm:t>
        <a:bodyPr/>
        <a:lstStyle/>
        <a:p>
          <a:pPr latinLnBrk="1"/>
          <a:endParaRPr lang="ko-KR" altLang="en-US"/>
        </a:p>
      </dgm:t>
    </dgm:pt>
    <dgm:pt modelId="{73A9579C-DC81-4E9C-ACBE-E9F90EC77DFE}" type="sibTrans" cxnId="{AF7FCA6C-25F9-41D5-8DD7-2BA0DAA44480}">
      <dgm:prSet/>
      <dgm:spPr/>
      <dgm:t>
        <a:bodyPr/>
        <a:lstStyle/>
        <a:p>
          <a:pPr latinLnBrk="1"/>
          <a:endParaRPr lang="ko-KR" altLang="en-US"/>
        </a:p>
      </dgm:t>
    </dgm:pt>
    <dgm:pt modelId="{7595C92B-770F-429B-B192-9FE7A56FE736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시장 진출 및 성장        계획의  실현 가능성</a:t>
          </a:r>
        </a:p>
      </dgm:t>
    </dgm:pt>
    <dgm:pt modelId="{C48A2CA2-6542-4C6F-B776-A45548119F24}" type="parTrans" cxnId="{F2BD387D-F653-4997-AC02-EEFB71C7842E}">
      <dgm:prSet/>
      <dgm:spPr/>
      <dgm:t>
        <a:bodyPr/>
        <a:lstStyle/>
        <a:p>
          <a:pPr latinLnBrk="1"/>
          <a:endParaRPr lang="ko-KR" altLang="en-US"/>
        </a:p>
      </dgm:t>
    </dgm:pt>
    <dgm:pt modelId="{3AFB9AEB-C3A2-4F4D-9D11-9F5146993BA2}" type="sibTrans" cxnId="{F2BD387D-F653-4997-AC02-EEFB71C7842E}">
      <dgm:prSet/>
      <dgm:spPr/>
      <dgm:t>
        <a:bodyPr/>
        <a:lstStyle/>
        <a:p>
          <a:pPr latinLnBrk="1"/>
          <a:endParaRPr lang="ko-KR" altLang="en-US"/>
        </a:p>
      </dgm:t>
    </dgm:pt>
    <dgm:pt modelId="{B497CA11-CDE5-4FE8-B3AA-6402BE58903F}" type="pres">
      <dgm:prSet presAssocID="{CB707CF5-FC58-4ADD-BA45-7FCA5599244F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36689150-B760-4288-8485-17C7FA3940C0}" type="pres">
      <dgm:prSet presAssocID="{CB707CF5-FC58-4ADD-BA45-7FCA5599244F}" presName="cycle" presStyleCnt="0"/>
      <dgm:spPr/>
    </dgm:pt>
    <dgm:pt modelId="{CC03B017-6CFF-4680-A96D-BD346DA2BFB2}" type="pres">
      <dgm:prSet presAssocID="{CB707CF5-FC58-4ADD-BA45-7FCA5599244F}" presName="centerShape" presStyleCnt="0"/>
      <dgm:spPr/>
    </dgm:pt>
    <dgm:pt modelId="{A3FED4F9-549C-4C53-A54A-27046A0A162F}" type="pres">
      <dgm:prSet presAssocID="{CB707CF5-FC58-4ADD-BA45-7FCA5599244F}" presName="connSite" presStyleLbl="node1" presStyleIdx="0" presStyleCnt="4"/>
      <dgm:spPr/>
    </dgm:pt>
    <dgm:pt modelId="{3204FD3B-3968-4065-BCBC-A53E63FE96CA}" type="pres">
      <dgm:prSet presAssocID="{CB707CF5-FC58-4ADD-BA45-7FCA5599244F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고객 검토"/>
        </a:ext>
      </dgm:extLst>
    </dgm:pt>
    <dgm:pt modelId="{78778C7F-F320-45A2-8055-C1C4912C76BB}" type="pres">
      <dgm:prSet presAssocID="{8091B172-2943-4E25-9F2C-0EC7F5DF36A0}" presName="Name25" presStyleLbl="parChTrans1D1" presStyleIdx="0" presStyleCnt="3"/>
      <dgm:spPr/>
    </dgm:pt>
    <dgm:pt modelId="{B8144A61-7957-4FBA-81F7-2FF322B83C34}" type="pres">
      <dgm:prSet presAssocID="{0938369D-3C69-4B26-B49B-5965594F7D01}" presName="node" presStyleCnt="0"/>
      <dgm:spPr/>
    </dgm:pt>
    <dgm:pt modelId="{3284427E-719A-48BC-8BDF-C4CA3245EFE9}" type="pres">
      <dgm:prSet presAssocID="{0938369D-3C69-4B26-B49B-5965594F7D01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512F5CB9-F12B-4151-8FF5-707778C8FEC1}" type="pres">
      <dgm:prSet presAssocID="{0938369D-3C69-4B26-B49B-5965594F7D01}" presName="childNode" presStyleLbl="revTx" presStyleIdx="0" presStyleCnt="3">
        <dgm:presLayoutVars>
          <dgm:bulletEnabled val="1"/>
        </dgm:presLayoutVars>
      </dgm:prSet>
      <dgm:spPr/>
    </dgm:pt>
    <dgm:pt modelId="{CA2F11B2-7133-4C98-BF7F-5A34E49F89F7}" type="pres">
      <dgm:prSet presAssocID="{1D43C2B0-D557-48BF-94EC-5194300C144A}" presName="Name25" presStyleLbl="parChTrans1D1" presStyleIdx="1" presStyleCnt="3"/>
      <dgm:spPr/>
    </dgm:pt>
    <dgm:pt modelId="{781119D9-0471-4B6A-B1DC-791D5176E233}" type="pres">
      <dgm:prSet presAssocID="{025FF078-E290-401A-90CC-FF5FFEA2371E}" presName="node" presStyleCnt="0"/>
      <dgm:spPr/>
    </dgm:pt>
    <dgm:pt modelId="{934D5C19-CA00-4578-89A4-C2160E3F5569}" type="pres">
      <dgm:prSet presAssocID="{025FF078-E290-401A-90CC-FF5FFEA2371E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E73EF1CE-7A8E-4C77-8F93-17284F4647ED}" type="pres">
      <dgm:prSet presAssocID="{025FF078-E290-401A-90CC-FF5FFEA2371E}" presName="childNode" presStyleLbl="revTx" presStyleIdx="1" presStyleCnt="3">
        <dgm:presLayoutVars>
          <dgm:bulletEnabled val="1"/>
        </dgm:presLayoutVars>
      </dgm:prSet>
      <dgm:spPr/>
    </dgm:pt>
    <dgm:pt modelId="{9B64079F-DD25-48ED-8E0C-038F8C645A6F}" type="pres">
      <dgm:prSet presAssocID="{4EDFA346-2210-4078-A0AB-B7F267623428}" presName="Name25" presStyleLbl="parChTrans1D1" presStyleIdx="2" presStyleCnt="3"/>
      <dgm:spPr/>
    </dgm:pt>
    <dgm:pt modelId="{5E96E155-5D38-4960-9224-4AD7F2A0C681}" type="pres">
      <dgm:prSet presAssocID="{2FF0B17A-D851-44A6-9ED1-323C3BCED986}" presName="node" presStyleCnt="0"/>
      <dgm:spPr/>
    </dgm:pt>
    <dgm:pt modelId="{2E16A6D8-271C-4347-975D-35FAF6AE5D08}" type="pres">
      <dgm:prSet presAssocID="{2FF0B17A-D851-44A6-9ED1-323C3BCED986}" presName="parentNode" presStyleLbl="node1" presStyleIdx="3" presStyleCnt="4" custLinFactNeighborX="22150" custLinFactNeighborY="-1819">
        <dgm:presLayoutVars>
          <dgm:chMax val="1"/>
          <dgm:bulletEnabled val="1"/>
        </dgm:presLayoutVars>
      </dgm:prSet>
      <dgm:spPr/>
    </dgm:pt>
    <dgm:pt modelId="{AFC759FF-0AF0-4634-B31D-68917D739F3A}" type="pres">
      <dgm:prSet presAssocID="{2FF0B17A-D851-44A6-9ED1-323C3BCED98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2CF66005-E6FF-48C1-A3F8-4075F1F309DD}" type="presOf" srcId="{1D43C2B0-D557-48BF-94EC-5194300C144A}" destId="{CA2F11B2-7133-4C98-BF7F-5A34E49F89F7}" srcOrd="0" destOrd="0" presId="urn:microsoft.com/office/officeart/2005/8/layout/radial2"/>
    <dgm:cxn modelId="{85E5D608-5694-4A28-96BF-F4DFF3D80ED6}" type="presOf" srcId="{4EDFA346-2210-4078-A0AB-B7F267623428}" destId="{9B64079F-DD25-48ED-8E0C-038F8C645A6F}" srcOrd="0" destOrd="0" presId="urn:microsoft.com/office/officeart/2005/8/layout/radial2"/>
    <dgm:cxn modelId="{1D756309-4A9E-43E7-9222-4A86A41FF355}" type="presOf" srcId="{5FE1B0AC-43CE-4D0F-86E8-597037E1D4A3}" destId="{512F5CB9-F12B-4151-8FF5-707778C8FEC1}" srcOrd="0" destOrd="1" presId="urn:microsoft.com/office/officeart/2005/8/layout/radial2"/>
    <dgm:cxn modelId="{CB2CFB09-AA46-445E-B2F1-36B2E9B9CA37}" type="presOf" srcId="{7595C92B-770F-429B-B192-9FE7A56FE736}" destId="{AFC759FF-0AF0-4634-B31D-68917D739F3A}" srcOrd="0" destOrd="1" presId="urn:microsoft.com/office/officeart/2005/8/layout/radial2"/>
    <dgm:cxn modelId="{C147C60A-ADCC-41A4-B721-B6DC9530A859}" type="presOf" srcId="{D31A4B1F-C428-4EBA-AC2F-578AA152FF75}" destId="{512F5CB9-F12B-4151-8FF5-707778C8FEC1}" srcOrd="0" destOrd="2" presId="urn:microsoft.com/office/officeart/2005/8/layout/radial2"/>
    <dgm:cxn modelId="{77DA190D-7006-42F2-BB43-07172CAFD9B3}" type="presOf" srcId="{F38A1D42-23A9-4A4D-8670-9BAB1A9D07F2}" destId="{E73EF1CE-7A8E-4C77-8F93-17284F4647ED}" srcOrd="0" destOrd="2" presId="urn:microsoft.com/office/officeart/2005/8/layout/radial2"/>
    <dgm:cxn modelId="{E715F912-8F30-499A-BAC4-5BD92C848556}" type="presOf" srcId="{93037DAF-5716-4B64-A5E0-DEAF7BF0567D}" destId="{E73EF1CE-7A8E-4C77-8F93-17284F4647ED}" srcOrd="0" destOrd="1" presId="urn:microsoft.com/office/officeart/2005/8/layout/radial2"/>
    <dgm:cxn modelId="{1409EE20-2F15-4A33-A34E-5BEE09668966}" srcId="{2FF0B17A-D851-44A6-9ED1-323C3BCED986}" destId="{1F02C054-D960-44E9-871F-A41EB73339D9}" srcOrd="0" destOrd="0" parTransId="{4E6E87A4-C593-405C-BFB7-8B8312F1ED6D}" sibTransId="{09B5F801-CBB1-43B8-BCF0-5344B63875D4}"/>
    <dgm:cxn modelId="{4E043833-9C56-49C1-A50A-4737DDA501DF}" srcId="{025FF078-E290-401A-90CC-FF5FFEA2371E}" destId="{E49A1C07-D64A-4080-9C47-A2526D0A380C}" srcOrd="0" destOrd="0" parTransId="{0BB9023F-AEE0-41CA-BB84-FACA066A417A}" sibTransId="{705CF00D-9663-421B-9FA7-1AA6EFCA1BD1}"/>
    <dgm:cxn modelId="{AB5D7143-DEAD-4564-A8EF-6A801E6BBA0B}" type="presOf" srcId="{1F02C054-D960-44E9-871F-A41EB73339D9}" destId="{AFC759FF-0AF0-4634-B31D-68917D739F3A}" srcOrd="0" destOrd="0" presId="urn:microsoft.com/office/officeart/2005/8/layout/radial2"/>
    <dgm:cxn modelId="{AD496A6A-235B-49EE-A7AB-21456FD6A21D}" srcId="{CB707CF5-FC58-4ADD-BA45-7FCA5599244F}" destId="{2FF0B17A-D851-44A6-9ED1-323C3BCED986}" srcOrd="2" destOrd="0" parTransId="{4EDFA346-2210-4078-A0AB-B7F267623428}" sibTransId="{465AAEDE-4145-4A7A-908C-71E4C5E75B93}"/>
    <dgm:cxn modelId="{E72B746A-9ABD-406F-878C-D919067B5624}" type="presOf" srcId="{CB707CF5-FC58-4ADD-BA45-7FCA5599244F}" destId="{B497CA11-CDE5-4FE8-B3AA-6402BE58903F}" srcOrd="0" destOrd="0" presId="urn:microsoft.com/office/officeart/2005/8/layout/radial2"/>
    <dgm:cxn modelId="{AF7FCA6C-25F9-41D5-8DD7-2BA0DAA44480}" srcId="{025FF078-E290-401A-90CC-FF5FFEA2371E}" destId="{F38A1D42-23A9-4A4D-8670-9BAB1A9D07F2}" srcOrd="2" destOrd="0" parTransId="{2E292401-04CF-4B31-A5BF-491910E85CF7}" sibTransId="{73A9579C-DC81-4E9C-ACBE-E9F90EC77DFE}"/>
    <dgm:cxn modelId="{5F498C6F-9239-49EF-A473-75469D5A550D}" srcId="{CB707CF5-FC58-4ADD-BA45-7FCA5599244F}" destId="{0938369D-3C69-4B26-B49B-5965594F7D01}" srcOrd="0" destOrd="0" parTransId="{8091B172-2943-4E25-9F2C-0EC7F5DF36A0}" sibTransId="{F77DF73D-4BED-4217-884E-BF58EACEDE70}"/>
    <dgm:cxn modelId="{A3C98E53-D669-479A-BAF9-1D3D81BCEB4F}" type="presOf" srcId="{E49A1C07-D64A-4080-9C47-A2526D0A380C}" destId="{E73EF1CE-7A8E-4C77-8F93-17284F4647ED}" srcOrd="0" destOrd="0" presId="urn:microsoft.com/office/officeart/2005/8/layout/radial2"/>
    <dgm:cxn modelId="{54209355-010E-42E5-9997-D110BD74F74E}" type="presOf" srcId="{0938369D-3C69-4B26-B49B-5965594F7D01}" destId="{3284427E-719A-48BC-8BDF-C4CA3245EFE9}" srcOrd="0" destOrd="0" presId="urn:microsoft.com/office/officeart/2005/8/layout/radial2"/>
    <dgm:cxn modelId="{90B6B876-E7DE-4F24-9960-B1C9719A383D}" type="presOf" srcId="{8091B172-2943-4E25-9F2C-0EC7F5DF36A0}" destId="{78778C7F-F320-45A2-8055-C1C4912C76BB}" srcOrd="0" destOrd="0" presId="urn:microsoft.com/office/officeart/2005/8/layout/radial2"/>
    <dgm:cxn modelId="{18A13457-18F1-45C7-A713-76C583153D6E}" type="presOf" srcId="{025FF078-E290-401A-90CC-FF5FFEA2371E}" destId="{934D5C19-CA00-4578-89A4-C2160E3F5569}" srcOrd="0" destOrd="0" presId="urn:microsoft.com/office/officeart/2005/8/layout/radial2"/>
    <dgm:cxn modelId="{F2BD387D-F653-4997-AC02-EEFB71C7842E}" srcId="{2FF0B17A-D851-44A6-9ED1-323C3BCED986}" destId="{7595C92B-770F-429B-B192-9FE7A56FE736}" srcOrd="1" destOrd="0" parTransId="{C48A2CA2-6542-4C6F-B776-A45548119F24}" sibTransId="{3AFB9AEB-C3A2-4F4D-9D11-9F5146993BA2}"/>
    <dgm:cxn modelId="{402A62A9-A175-43D3-967B-155D0ACD42CC}" type="presOf" srcId="{2FF0B17A-D851-44A6-9ED1-323C3BCED986}" destId="{2E16A6D8-271C-4347-975D-35FAF6AE5D08}" srcOrd="0" destOrd="0" presId="urn:microsoft.com/office/officeart/2005/8/layout/radial2"/>
    <dgm:cxn modelId="{90B5D1AC-8019-4FB1-9560-F6BFFBE1133B}" srcId="{CB707CF5-FC58-4ADD-BA45-7FCA5599244F}" destId="{025FF078-E290-401A-90CC-FF5FFEA2371E}" srcOrd="1" destOrd="0" parTransId="{1D43C2B0-D557-48BF-94EC-5194300C144A}" sibTransId="{ECD7A5B2-0F57-4222-AA82-B8C059005E2C}"/>
    <dgm:cxn modelId="{F0D4ABB3-C8D1-4494-8808-E14030B2FB16}" srcId="{0938369D-3C69-4B26-B49B-5965594F7D01}" destId="{9BB09E6F-C054-4EC4-A973-F20856A135A0}" srcOrd="0" destOrd="0" parTransId="{CA2F71AB-E8D7-4765-8594-1C5DBD7BCFF0}" sibTransId="{41C531AC-388F-484A-93C3-97D5CD265585}"/>
    <dgm:cxn modelId="{9DED20B4-E4F2-40DA-9CE2-556CAD0B856F}" type="presOf" srcId="{9BB09E6F-C054-4EC4-A973-F20856A135A0}" destId="{512F5CB9-F12B-4151-8FF5-707778C8FEC1}" srcOrd="0" destOrd="0" presId="urn:microsoft.com/office/officeart/2005/8/layout/radial2"/>
    <dgm:cxn modelId="{DFA4AEB5-81CC-46B0-9CC7-4EDE671588CA}" srcId="{025FF078-E290-401A-90CC-FF5FFEA2371E}" destId="{93037DAF-5716-4B64-A5E0-DEAF7BF0567D}" srcOrd="1" destOrd="0" parTransId="{D2835748-D0B5-49E4-BA5A-7BE20D2EADF5}" sibTransId="{E5D4928F-4EF5-4D31-8364-B712538DF298}"/>
    <dgm:cxn modelId="{F333D1BF-1B93-4974-BB17-19B8AFECE91C}" srcId="{0938369D-3C69-4B26-B49B-5965594F7D01}" destId="{5FE1B0AC-43CE-4D0F-86E8-597037E1D4A3}" srcOrd="1" destOrd="0" parTransId="{159DF434-B474-42FC-94DE-D160EB1A2E79}" sibTransId="{6BAF9F5C-F67D-48B3-ABD6-DC34D3476DE1}"/>
    <dgm:cxn modelId="{DE976FC9-70C1-4FA8-B818-6ACD48D8B2BD}" srcId="{0938369D-3C69-4B26-B49B-5965594F7D01}" destId="{D31A4B1F-C428-4EBA-AC2F-578AA152FF75}" srcOrd="2" destOrd="0" parTransId="{4088CE4A-E2C9-4A77-B099-2DD1CC675ED4}" sibTransId="{4D66BF19-5008-43D9-AC85-45606CB8953B}"/>
    <dgm:cxn modelId="{7EBB136C-593D-4B0D-95E6-351D7496C57F}" type="presParOf" srcId="{B497CA11-CDE5-4FE8-B3AA-6402BE58903F}" destId="{36689150-B760-4288-8485-17C7FA3940C0}" srcOrd="0" destOrd="0" presId="urn:microsoft.com/office/officeart/2005/8/layout/radial2"/>
    <dgm:cxn modelId="{670DE56D-6682-488F-9266-ED397CE4CE1E}" type="presParOf" srcId="{36689150-B760-4288-8485-17C7FA3940C0}" destId="{CC03B017-6CFF-4680-A96D-BD346DA2BFB2}" srcOrd="0" destOrd="0" presId="urn:microsoft.com/office/officeart/2005/8/layout/radial2"/>
    <dgm:cxn modelId="{922E690E-CF3E-4094-BB74-69057FA311F1}" type="presParOf" srcId="{CC03B017-6CFF-4680-A96D-BD346DA2BFB2}" destId="{A3FED4F9-549C-4C53-A54A-27046A0A162F}" srcOrd="0" destOrd="0" presId="urn:microsoft.com/office/officeart/2005/8/layout/radial2"/>
    <dgm:cxn modelId="{07311328-01DD-4ABD-9606-20BFFCD8084D}" type="presParOf" srcId="{CC03B017-6CFF-4680-A96D-BD346DA2BFB2}" destId="{3204FD3B-3968-4065-BCBC-A53E63FE96CA}" srcOrd="1" destOrd="0" presId="urn:microsoft.com/office/officeart/2005/8/layout/radial2"/>
    <dgm:cxn modelId="{A4F28F98-236A-42DA-AF55-93BBF0D37E76}" type="presParOf" srcId="{36689150-B760-4288-8485-17C7FA3940C0}" destId="{78778C7F-F320-45A2-8055-C1C4912C76BB}" srcOrd="1" destOrd="0" presId="urn:microsoft.com/office/officeart/2005/8/layout/radial2"/>
    <dgm:cxn modelId="{55CB8025-48E2-44DC-A59E-C55A6FF3542D}" type="presParOf" srcId="{36689150-B760-4288-8485-17C7FA3940C0}" destId="{B8144A61-7957-4FBA-81F7-2FF322B83C34}" srcOrd="2" destOrd="0" presId="urn:microsoft.com/office/officeart/2005/8/layout/radial2"/>
    <dgm:cxn modelId="{D040B8F8-F60C-4F25-AE62-A7CB67561E9E}" type="presParOf" srcId="{B8144A61-7957-4FBA-81F7-2FF322B83C34}" destId="{3284427E-719A-48BC-8BDF-C4CA3245EFE9}" srcOrd="0" destOrd="0" presId="urn:microsoft.com/office/officeart/2005/8/layout/radial2"/>
    <dgm:cxn modelId="{5860A3F6-0608-46DE-BD01-BE68A8188F50}" type="presParOf" srcId="{B8144A61-7957-4FBA-81F7-2FF322B83C34}" destId="{512F5CB9-F12B-4151-8FF5-707778C8FEC1}" srcOrd="1" destOrd="0" presId="urn:microsoft.com/office/officeart/2005/8/layout/radial2"/>
    <dgm:cxn modelId="{C1929766-6085-447F-8F8C-9DBE8CBB8C84}" type="presParOf" srcId="{36689150-B760-4288-8485-17C7FA3940C0}" destId="{CA2F11B2-7133-4C98-BF7F-5A34E49F89F7}" srcOrd="3" destOrd="0" presId="urn:microsoft.com/office/officeart/2005/8/layout/radial2"/>
    <dgm:cxn modelId="{65C7AE74-A22B-4C3F-9B0E-48F25DAD5FB1}" type="presParOf" srcId="{36689150-B760-4288-8485-17C7FA3940C0}" destId="{781119D9-0471-4B6A-B1DC-791D5176E233}" srcOrd="4" destOrd="0" presId="urn:microsoft.com/office/officeart/2005/8/layout/radial2"/>
    <dgm:cxn modelId="{3BABF263-0786-49AC-8185-B2881A424D95}" type="presParOf" srcId="{781119D9-0471-4B6A-B1DC-791D5176E233}" destId="{934D5C19-CA00-4578-89A4-C2160E3F5569}" srcOrd="0" destOrd="0" presId="urn:microsoft.com/office/officeart/2005/8/layout/radial2"/>
    <dgm:cxn modelId="{C14C0076-AC40-44BC-B0A0-47A874F49985}" type="presParOf" srcId="{781119D9-0471-4B6A-B1DC-791D5176E233}" destId="{E73EF1CE-7A8E-4C77-8F93-17284F4647ED}" srcOrd="1" destOrd="0" presId="urn:microsoft.com/office/officeart/2005/8/layout/radial2"/>
    <dgm:cxn modelId="{623426FE-3F63-4ADF-A1D1-CC542398DAD2}" type="presParOf" srcId="{36689150-B760-4288-8485-17C7FA3940C0}" destId="{9B64079F-DD25-48ED-8E0C-038F8C645A6F}" srcOrd="5" destOrd="0" presId="urn:microsoft.com/office/officeart/2005/8/layout/radial2"/>
    <dgm:cxn modelId="{368B7E36-9CED-4CD9-B5B4-2E7CF9B96987}" type="presParOf" srcId="{36689150-B760-4288-8485-17C7FA3940C0}" destId="{5E96E155-5D38-4960-9224-4AD7F2A0C681}" srcOrd="6" destOrd="0" presId="urn:microsoft.com/office/officeart/2005/8/layout/radial2"/>
    <dgm:cxn modelId="{D393911F-40B4-4BB3-B39E-327FC38FA774}" type="presParOf" srcId="{5E96E155-5D38-4960-9224-4AD7F2A0C681}" destId="{2E16A6D8-271C-4347-975D-35FAF6AE5D08}" srcOrd="0" destOrd="0" presId="urn:microsoft.com/office/officeart/2005/8/layout/radial2"/>
    <dgm:cxn modelId="{0D754AE2-11A8-4C36-8D89-8086111A12B9}" type="presParOf" srcId="{5E96E155-5D38-4960-9224-4AD7F2A0C681}" destId="{AFC759FF-0AF0-4634-B31D-68917D739F3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19660A-BEC7-4914-B611-CD9D6C0397D3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8192328-39CD-4E2A-AC6A-6EECF068EBA0}">
      <dgm:prSet phldrT="[텍스트]"/>
      <dgm:spPr/>
      <dgm:t>
        <a:bodyPr/>
        <a:lstStyle/>
        <a:p>
          <a:pPr latinLnBrk="1"/>
          <a:r>
            <a:rPr lang="en-US" altLang="ko-KR" b="1" dirty="0"/>
            <a:t>BMC</a:t>
          </a:r>
          <a:endParaRPr lang="ko-KR" altLang="en-US" b="1" dirty="0"/>
        </a:p>
      </dgm:t>
    </dgm:pt>
    <dgm:pt modelId="{80BF03C3-82CC-4A98-B3E3-C77885F61BF3}" type="parTrans" cxnId="{DAA33B61-58C5-4DEA-91B5-9C599E2B9531}">
      <dgm:prSet/>
      <dgm:spPr/>
      <dgm:t>
        <a:bodyPr/>
        <a:lstStyle/>
        <a:p>
          <a:pPr latinLnBrk="1"/>
          <a:endParaRPr lang="ko-KR" altLang="en-US"/>
        </a:p>
      </dgm:t>
    </dgm:pt>
    <dgm:pt modelId="{E5349D0E-B465-4A4B-9D19-F0C9895ABB2F}" type="sibTrans" cxnId="{DAA33B61-58C5-4DEA-91B5-9C599E2B9531}">
      <dgm:prSet/>
      <dgm:spPr/>
      <dgm:t>
        <a:bodyPr/>
        <a:lstStyle/>
        <a:p>
          <a:pPr latinLnBrk="1"/>
          <a:endParaRPr lang="ko-KR" altLang="en-US"/>
        </a:p>
      </dgm:t>
    </dgm:pt>
    <dgm:pt modelId="{72071A02-DCE9-476F-94A8-EF8CD3E4F662}">
      <dgm:prSet phldrT="[텍스트]" custT="1"/>
      <dgm:spPr/>
      <dgm:t>
        <a:bodyPr/>
        <a:lstStyle/>
        <a:p>
          <a:pPr latinLnBrk="1"/>
          <a:r>
            <a:rPr lang="ko-KR" altLang="en-US" sz="1800" dirty="0"/>
            <a:t>핵심 </a:t>
          </a:r>
          <a:endParaRPr lang="en-US" altLang="ko-KR" sz="1800" dirty="0"/>
        </a:p>
        <a:p>
          <a:pPr latinLnBrk="1"/>
          <a:r>
            <a:rPr lang="ko-KR" altLang="en-US" sz="1800" dirty="0"/>
            <a:t>파트너</a:t>
          </a:r>
        </a:p>
      </dgm:t>
    </dgm:pt>
    <dgm:pt modelId="{4D5CE55D-7D28-4398-AF52-3A1B2B5BC613}" type="parTrans" cxnId="{B67C7A1A-4FEB-4D1D-9902-B384D213ECB9}">
      <dgm:prSet/>
      <dgm:spPr/>
      <dgm:t>
        <a:bodyPr/>
        <a:lstStyle/>
        <a:p>
          <a:pPr latinLnBrk="1"/>
          <a:endParaRPr lang="ko-KR" altLang="en-US"/>
        </a:p>
      </dgm:t>
    </dgm:pt>
    <dgm:pt modelId="{5CF3E2ED-B629-48F0-A4E8-EFB477C3CD61}" type="sibTrans" cxnId="{B67C7A1A-4FEB-4D1D-9902-B384D213ECB9}">
      <dgm:prSet/>
      <dgm:spPr/>
      <dgm:t>
        <a:bodyPr/>
        <a:lstStyle/>
        <a:p>
          <a:pPr latinLnBrk="1"/>
          <a:endParaRPr lang="ko-KR" altLang="en-US"/>
        </a:p>
      </dgm:t>
    </dgm:pt>
    <dgm:pt modelId="{EA8B32E2-1902-45C4-B8F2-E89FE9BF4653}">
      <dgm:prSet phldrT="[텍스트]"/>
      <dgm:spPr/>
      <dgm:t>
        <a:bodyPr/>
        <a:lstStyle/>
        <a:p>
          <a:pPr latinLnBrk="1"/>
          <a:r>
            <a:rPr lang="ko-KR" altLang="en-US" dirty="0"/>
            <a:t>핵심 </a:t>
          </a:r>
          <a:endParaRPr lang="en-US" altLang="ko-KR" dirty="0"/>
        </a:p>
        <a:p>
          <a:pPr latinLnBrk="1"/>
          <a:r>
            <a:rPr lang="ko-KR" altLang="en-US" dirty="0"/>
            <a:t>활동</a:t>
          </a:r>
        </a:p>
      </dgm:t>
    </dgm:pt>
    <dgm:pt modelId="{B8A3DECC-D218-4BA2-B303-E2FBFDCFD3E9}" type="parTrans" cxnId="{CCDDC037-16E2-468A-8F19-0D6032493A12}">
      <dgm:prSet/>
      <dgm:spPr/>
      <dgm:t>
        <a:bodyPr/>
        <a:lstStyle/>
        <a:p>
          <a:pPr latinLnBrk="1"/>
          <a:endParaRPr lang="ko-KR" altLang="en-US"/>
        </a:p>
      </dgm:t>
    </dgm:pt>
    <dgm:pt modelId="{9E8464FF-A88C-4690-9DEF-33F2F34DDCDB}" type="sibTrans" cxnId="{CCDDC037-16E2-468A-8F19-0D6032493A12}">
      <dgm:prSet/>
      <dgm:spPr/>
      <dgm:t>
        <a:bodyPr/>
        <a:lstStyle/>
        <a:p>
          <a:pPr latinLnBrk="1"/>
          <a:endParaRPr lang="ko-KR" altLang="en-US"/>
        </a:p>
      </dgm:t>
    </dgm:pt>
    <dgm:pt modelId="{A25EC1C6-3C01-4634-8EC0-A1F8D863F585}">
      <dgm:prSet phldrT="[텍스트]"/>
      <dgm:spPr/>
      <dgm:t>
        <a:bodyPr/>
        <a:lstStyle/>
        <a:p>
          <a:pPr latinLnBrk="1"/>
          <a:r>
            <a:rPr lang="ko-KR" altLang="en-US" dirty="0"/>
            <a:t>핵심 </a:t>
          </a:r>
          <a:endParaRPr lang="en-US" altLang="ko-KR" dirty="0"/>
        </a:p>
        <a:p>
          <a:pPr latinLnBrk="1"/>
          <a:r>
            <a:rPr lang="ko-KR" altLang="en-US" dirty="0"/>
            <a:t>자원</a:t>
          </a:r>
        </a:p>
      </dgm:t>
    </dgm:pt>
    <dgm:pt modelId="{C2A30656-44CC-4545-B415-23C650FA4F09}" type="parTrans" cxnId="{62031611-A9BE-4BE4-8A9A-5FBC759A2025}">
      <dgm:prSet/>
      <dgm:spPr/>
      <dgm:t>
        <a:bodyPr/>
        <a:lstStyle/>
        <a:p>
          <a:pPr latinLnBrk="1"/>
          <a:endParaRPr lang="ko-KR" altLang="en-US"/>
        </a:p>
      </dgm:t>
    </dgm:pt>
    <dgm:pt modelId="{3AFA2697-F7E5-440F-85BC-6F6AEB9EE08D}" type="sibTrans" cxnId="{62031611-A9BE-4BE4-8A9A-5FBC759A2025}">
      <dgm:prSet/>
      <dgm:spPr/>
      <dgm:t>
        <a:bodyPr/>
        <a:lstStyle/>
        <a:p>
          <a:pPr latinLnBrk="1"/>
          <a:endParaRPr lang="ko-KR" altLang="en-US"/>
        </a:p>
      </dgm:t>
    </dgm:pt>
    <dgm:pt modelId="{C70C711F-EFE1-4D91-AAF8-DDB88B54614F}">
      <dgm:prSet phldrT="[텍스트]"/>
      <dgm:spPr/>
      <dgm:t>
        <a:bodyPr/>
        <a:lstStyle/>
        <a:p>
          <a:pPr latinLnBrk="1"/>
          <a:r>
            <a:rPr lang="ko-KR" altLang="en-US" dirty="0"/>
            <a:t>가치 </a:t>
          </a:r>
          <a:endParaRPr lang="en-US" altLang="ko-KR" dirty="0"/>
        </a:p>
        <a:p>
          <a:pPr latinLnBrk="1"/>
          <a:r>
            <a:rPr lang="ko-KR" altLang="en-US" dirty="0"/>
            <a:t>제안</a:t>
          </a:r>
        </a:p>
      </dgm:t>
    </dgm:pt>
    <dgm:pt modelId="{284AB792-FC44-4ADE-9592-1E368EC206F5}" type="parTrans" cxnId="{EBDB900B-EC63-4FD7-B797-432B2FA2D4BB}">
      <dgm:prSet/>
      <dgm:spPr/>
      <dgm:t>
        <a:bodyPr/>
        <a:lstStyle/>
        <a:p>
          <a:pPr latinLnBrk="1"/>
          <a:endParaRPr lang="ko-KR" altLang="en-US"/>
        </a:p>
      </dgm:t>
    </dgm:pt>
    <dgm:pt modelId="{A3439A71-2A90-4515-99CA-2924E83AC5FB}" type="sibTrans" cxnId="{EBDB900B-EC63-4FD7-B797-432B2FA2D4BB}">
      <dgm:prSet/>
      <dgm:spPr/>
      <dgm:t>
        <a:bodyPr/>
        <a:lstStyle/>
        <a:p>
          <a:pPr latinLnBrk="1"/>
          <a:endParaRPr lang="ko-KR" altLang="en-US"/>
        </a:p>
      </dgm:t>
    </dgm:pt>
    <dgm:pt modelId="{33EC85F1-ACD9-40FB-8283-DD079D131640}">
      <dgm:prSet phldrT="[텍스트]"/>
      <dgm:spPr/>
      <dgm:t>
        <a:bodyPr/>
        <a:lstStyle/>
        <a:p>
          <a:pPr latinLnBrk="1"/>
          <a:r>
            <a:rPr lang="ko-KR" altLang="en-US" dirty="0"/>
            <a:t>마케팅 채널</a:t>
          </a:r>
        </a:p>
      </dgm:t>
    </dgm:pt>
    <dgm:pt modelId="{53A54076-4DE1-47C9-839F-4DBF1C482405}" type="parTrans" cxnId="{015AE879-E710-465C-B47E-6DBCA9B0E33B}">
      <dgm:prSet/>
      <dgm:spPr/>
      <dgm:t>
        <a:bodyPr/>
        <a:lstStyle/>
        <a:p>
          <a:pPr latinLnBrk="1"/>
          <a:endParaRPr lang="ko-KR" altLang="en-US"/>
        </a:p>
      </dgm:t>
    </dgm:pt>
    <dgm:pt modelId="{36903F76-DAA8-4BA4-AAFE-3F1BB4CA2C94}" type="sibTrans" cxnId="{015AE879-E710-465C-B47E-6DBCA9B0E33B}">
      <dgm:prSet/>
      <dgm:spPr/>
      <dgm:t>
        <a:bodyPr/>
        <a:lstStyle/>
        <a:p>
          <a:pPr latinLnBrk="1"/>
          <a:endParaRPr lang="ko-KR" altLang="en-US"/>
        </a:p>
      </dgm:t>
    </dgm:pt>
    <dgm:pt modelId="{88AC4FF5-B858-4EFE-92E2-648249F3EB89}">
      <dgm:prSet phldrT="[텍스트]"/>
      <dgm:spPr/>
      <dgm:t>
        <a:bodyPr/>
        <a:lstStyle/>
        <a:p>
          <a:pPr latinLnBrk="1"/>
          <a:r>
            <a:rPr lang="ko-KR" altLang="en-US" dirty="0"/>
            <a:t>고객 </a:t>
          </a:r>
          <a:endParaRPr lang="en-US" altLang="ko-KR" dirty="0"/>
        </a:p>
        <a:p>
          <a:pPr latinLnBrk="1"/>
          <a:r>
            <a:rPr lang="ko-KR" altLang="en-US" dirty="0"/>
            <a:t>관계</a:t>
          </a:r>
        </a:p>
      </dgm:t>
    </dgm:pt>
    <dgm:pt modelId="{5F2E1A49-2550-4AF9-8AB0-6F5B142FD727}" type="parTrans" cxnId="{360859E7-30DF-4F99-A426-E748B2E895F7}">
      <dgm:prSet/>
      <dgm:spPr/>
      <dgm:t>
        <a:bodyPr/>
        <a:lstStyle/>
        <a:p>
          <a:pPr latinLnBrk="1"/>
          <a:endParaRPr lang="ko-KR" altLang="en-US"/>
        </a:p>
      </dgm:t>
    </dgm:pt>
    <dgm:pt modelId="{892AC7DE-C4F8-43EF-80B4-D6763D57858A}" type="sibTrans" cxnId="{360859E7-30DF-4F99-A426-E748B2E895F7}">
      <dgm:prSet/>
      <dgm:spPr/>
      <dgm:t>
        <a:bodyPr/>
        <a:lstStyle/>
        <a:p>
          <a:pPr latinLnBrk="1"/>
          <a:endParaRPr lang="ko-KR" altLang="en-US"/>
        </a:p>
      </dgm:t>
    </dgm:pt>
    <dgm:pt modelId="{A7B994C4-D37A-4622-98F6-FA68476A9627}">
      <dgm:prSet phldrT="[텍스트]"/>
      <dgm:spPr/>
      <dgm:t>
        <a:bodyPr/>
        <a:lstStyle/>
        <a:p>
          <a:pPr latinLnBrk="1"/>
          <a:r>
            <a:rPr lang="ko-KR" altLang="en-US" dirty="0"/>
            <a:t>고객 </a:t>
          </a:r>
          <a:endParaRPr lang="en-US" altLang="ko-KR" dirty="0"/>
        </a:p>
        <a:p>
          <a:pPr latinLnBrk="1"/>
          <a:r>
            <a:rPr lang="ko-KR" altLang="en-US" dirty="0"/>
            <a:t>세그먼트</a:t>
          </a:r>
        </a:p>
      </dgm:t>
    </dgm:pt>
    <dgm:pt modelId="{0354AD04-401F-43E6-B404-C196C65DB471}" type="parTrans" cxnId="{DC39C990-3FB3-4739-A51E-D79349446729}">
      <dgm:prSet/>
      <dgm:spPr/>
      <dgm:t>
        <a:bodyPr/>
        <a:lstStyle/>
        <a:p>
          <a:pPr latinLnBrk="1"/>
          <a:endParaRPr lang="ko-KR" altLang="en-US"/>
        </a:p>
      </dgm:t>
    </dgm:pt>
    <dgm:pt modelId="{A5569BAB-7712-4FC5-83EE-02689FD3F519}" type="sibTrans" cxnId="{DC39C990-3FB3-4739-A51E-D79349446729}">
      <dgm:prSet/>
      <dgm:spPr/>
      <dgm:t>
        <a:bodyPr/>
        <a:lstStyle/>
        <a:p>
          <a:pPr latinLnBrk="1"/>
          <a:endParaRPr lang="ko-KR" altLang="en-US"/>
        </a:p>
      </dgm:t>
    </dgm:pt>
    <dgm:pt modelId="{6B5BC138-C3E3-452D-BA95-6091666FF3A3}">
      <dgm:prSet phldrT="[텍스트]"/>
      <dgm:spPr/>
      <dgm:t>
        <a:bodyPr/>
        <a:lstStyle/>
        <a:p>
          <a:pPr latinLnBrk="1"/>
          <a:r>
            <a:rPr lang="ko-KR" altLang="en-US" dirty="0"/>
            <a:t>비용 </a:t>
          </a:r>
          <a:endParaRPr lang="en-US" altLang="ko-KR" dirty="0"/>
        </a:p>
        <a:p>
          <a:pPr latinLnBrk="1"/>
          <a:r>
            <a:rPr lang="ko-KR" altLang="en-US" dirty="0"/>
            <a:t>구조</a:t>
          </a:r>
        </a:p>
      </dgm:t>
    </dgm:pt>
    <dgm:pt modelId="{F89CDF3F-74E2-4D8D-9F07-9E1066F5865D}" type="parTrans" cxnId="{8EB1FD9D-BB76-4EB7-8E0D-AB24636E2516}">
      <dgm:prSet/>
      <dgm:spPr/>
      <dgm:t>
        <a:bodyPr/>
        <a:lstStyle/>
        <a:p>
          <a:pPr latinLnBrk="1"/>
          <a:endParaRPr lang="ko-KR" altLang="en-US"/>
        </a:p>
      </dgm:t>
    </dgm:pt>
    <dgm:pt modelId="{7DCB9357-5848-4106-BBBE-DF5FF41514FE}" type="sibTrans" cxnId="{8EB1FD9D-BB76-4EB7-8E0D-AB24636E2516}">
      <dgm:prSet/>
      <dgm:spPr/>
      <dgm:t>
        <a:bodyPr/>
        <a:lstStyle/>
        <a:p>
          <a:pPr latinLnBrk="1"/>
          <a:endParaRPr lang="ko-KR" altLang="en-US"/>
        </a:p>
      </dgm:t>
    </dgm:pt>
    <dgm:pt modelId="{EEAA712D-64BC-4539-928B-A4E773C5D666}">
      <dgm:prSet phldrT="[텍스트]"/>
      <dgm:spPr/>
      <dgm:t>
        <a:bodyPr/>
        <a:lstStyle/>
        <a:p>
          <a:pPr latinLnBrk="1"/>
          <a:r>
            <a:rPr lang="ko-KR" altLang="en-US" dirty="0"/>
            <a:t>수익 </a:t>
          </a:r>
          <a:endParaRPr lang="en-US" altLang="ko-KR" dirty="0"/>
        </a:p>
        <a:p>
          <a:pPr latinLnBrk="1"/>
          <a:r>
            <a:rPr lang="ko-KR" altLang="en-US" dirty="0"/>
            <a:t>구조</a:t>
          </a:r>
        </a:p>
      </dgm:t>
    </dgm:pt>
    <dgm:pt modelId="{387C9A90-89AA-441C-9621-5BF7CDCF8A73}" type="parTrans" cxnId="{7E24580E-5012-4602-9EC5-B1317DD64BDD}">
      <dgm:prSet/>
      <dgm:spPr/>
      <dgm:t>
        <a:bodyPr/>
        <a:lstStyle/>
        <a:p>
          <a:pPr latinLnBrk="1"/>
          <a:endParaRPr lang="ko-KR" altLang="en-US"/>
        </a:p>
      </dgm:t>
    </dgm:pt>
    <dgm:pt modelId="{24A252CA-1764-4FD5-A420-5AF1C1B790FF}" type="sibTrans" cxnId="{7E24580E-5012-4602-9EC5-B1317DD64BDD}">
      <dgm:prSet/>
      <dgm:spPr/>
      <dgm:t>
        <a:bodyPr/>
        <a:lstStyle/>
        <a:p>
          <a:pPr latinLnBrk="1"/>
          <a:endParaRPr lang="ko-KR" altLang="en-US"/>
        </a:p>
      </dgm:t>
    </dgm:pt>
    <dgm:pt modelId="{1170B468-AB80-4FB3-B04F-9C097EFC21C0}" type="pres">
      <dgm:prSet presAssocID="{DC19660A-BEC7-4914-B611-CD9D6C0397D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445154E-2906-4A73-9CE5-02C6AF6A9236}" type="pres">
      <dgm:prSet presAssocID="{38192328-39CD-4E2A-AC6A-6EECF068EBA0}" presName="centerShape" presStyleLbl="node0" presStyleIdx="0" presStyleCnt="1"/>
      <dgm:spPr/>
    </dgm:pt>
    <dgm:pt modelId="{CD7DDF6A-2070-482C-8025-EB409AA8EE4D}" type="pres">
      <dgm:prSet presAssocID="{4D5CE55D-7D28-4398-AF52-3A1B2B5BC613}" presName="Name9" presStyleLbl="parChTrans1D2" presStyleIdx="0" presStyleCnt="9"/>
      <dgm:spPr/>
    </dgm:pt>
    <dgm:pt modelId="{DD31BB73-DC63-4C5D-BF7B-B30EA5E5D594}" type="pres">
      <dgm:prSet presAssocID="{4D5CE55D-7D28-4398-AF52-3A1B2B5BC613}" presName="connTx" presStyleLbl="parChTrans1D2" presStyleIdx="0" presStyleCnt="9"/>
      <dgm:spPr/>
    </dgm:pt>
    <dgm:pt modelId="{92DCC259-C9D0-4AB1-B3F3-EC28F8724C56}" type="pres">
      <dgm:prSet presAssocID="{72071A02-DCE9-476F-94A8-EF8CD3E4F662}" presName="node" presStyleLbl="node1" presStyleIdx="0" presStyleCnt="9">
        <dgm:presLayoutVars>
          <dgm:bulletEnabled val="1"/>
        </dgm:presLayoutVars>
      </dgm:prSet>
      <dgm:spPr/>
    </dgm:pt>
    <dgm:pt modelId="{F4F4874C-F5F4-485C-8672-8D59BC3BFDAF}" type="pres">
      <dgm:prSet presAssocID="{B8A3DECC-D218-4BA2-B303-E2FBFDCFD3E9}" presName="Name9" presStyleLbl="parChTrans1D2" presStyleIdx="1" presStyleCnt="9"/>
      <dgm:spPr/>
    </dgm:pt>
    <dgm:pt modelId="{92460211-0B9E-4447-9E02-6CF23C9ECC76}" type="pres">
      <dgm:prSet presAssocID="{B8A3DECC-D218-4BA2-B303-E2FBFDCFD3E9}" presName="connTx" presStyleLbl="parChTrans1D2" presStyleIdx="1" presStyleCnt="9"/>
      <dgm:spPr/>
    </dgm:pt>
    <dgm:pt modelId="{447DCC85-3A75-49FD-8218-9364D00F9702}" type="pres">
      <dgm:prSet presAssocID="{EA8B32E2-1902-45C4-B8F2-E89FE9BF4653}" presName="node" presStyleLbl="node1" presStyleIdx="1" presStyleCnt="9">
        <dgm:presLayoutVars>
          <dgm:bulletEnabled val="1"/>
        </dgm:presLayoutVars>
      </dgm:prSet>
      <dgm:spPr/>
    </dgm:pt>
    <dgm:pt modelId="{77C89EFC-74F4-4C90-A7BF-FD6FA14DC66D}" type="pres">
      <dgm:prSet presAssocID="{C2A30656-44CC-4545-B415-23C650FA4F09}" presName="Name9" presStyleLbl="parChTrans1D2" presStyleIdx="2" presStyleCnt="9"/>
      <dgm:spPr/>
    </dgm:pt>
    <dgm:pt modelId="{7F335D96-78A9-401C-89AD-F7A046AC3386}" type="pres">
      <dgm:prSet presAssocID="{C2A30656-44CC-4545-B415-23C650FA4F09}" presName="connTx" presStyleLbl="parChTrans1D2" presStyleIdx="2" presStyleCnt="9"/>
      <dgm:spPr/>
    </dgm:pt>
    <dgm:pt modelId="{C46EF5E6-FB7F-4174-806B-30B4DC207D28}" type="pres">
      <dgm:prSet presAssocID="{A25EC1C6-3C01-4634-8EC0-A1F8D863F585}" presName="node" presStyleLbl="node1" presStyleIdx="2" presStyleCnt="9">
        <dgm:presLayoutVars>
          <dgm:bulletEnabled val="1"/>
        </dgm:presLayoutVars>
      </dgm:prSet>
      <dgm:spPr/>
    </dgm:pt>
    <dgm:pt modelId="{6A5EA3A0-E4AC-4E24-96A7-8B303AF8F95A}" type="pres">
      <dgm:prSet presAssocID="{284AB792-FC44-4ADE-9592-1E368EC206F5}" presName="Name9" presStyleLbl="parChTrans1D2" presStyleIdx="3" presStyleCnt="9"/>
      <dgm:spPr/>
    </dgm:pt>
    <dgm:pt modelId="{4864D7EF-B84F-4078-BD7B-379F9D77245D}" type="pres">
      <dgm:prSet presAssocID="{284AB792-FC44-4ADE-9592-1E368EC206F5}" presName="connTx" presStyleLbl="parChTrans1D2" presStyleIdx="3" presStyleCnt="9"/>
      <dgm:spPr/>
    </dgm:pt>
    <dgm:pt modelId="{1BE20DD8-CFB9-4AAB-8D50-DC6FE7A17B17}" type="pres">
      <dgm:prSet presAssocID="{C70C711F-EFE1-4D91-AAF8-DDB88B54614F}" presName="node" presStyleLbl="node1" presStyleIdx="3" presStyleCnt="9">
        <dgm:presLayoutVars>
          <dgm:bulletEnabled val="1"/>
        </dgm:presLayoutVars>
      </dgm:prSet>
      <dgm:spPr/>
    </dgm:pt>
    <dgm:pt modelId="{C78049E0-B5B5-445A-BAD8-30264E2B223E}" type="pres">
      <dgm:prSet presAssocID="{5F2E1A49-2550-4AF9-8AB0-6F5B142FD727}" presName="Name9" presStyleLbl="parChTrans1D2" presStyleIdx="4" presStyleCnt="9"/>
      <dgm:spPr/>
    </dgm:pt>
    <dgm:pt modelId="{5BF0C142-3A9C-4E96-9EA4-10FF80FB1230}" type="pres">
      <dgm:prSet presAssocID="{5F2E1A49-2550-4AF9-8AB0-6F5B142FD727}" presName="connTx" presStyleLbl="parChTrans1D2" presStyleIdx="4" presStyleCnt="9"/>
      <dgm:spPr/>
    </dgm:pt>
    <dgm:pt modelId="{E154FD47-E6E6-4034-B622-C495DE8A8A40}" type="pres">
      <dgm:prSet presAssocID="{88AC4FF5-B858-4EFE-92E2-648249F3EB89}" presName="node" presStyleLbl="node1" presStyleIdx="4" presStyleCnt="9">
        <dgm:presLayoutVars>
          <dgm:bulletEnabled val="1"/>
        </dgm:presLayoutVars>
      </dgm:prSet>
      <dgm:spPr/>
    </dgm:pt>
    <dgm:pt modelId="{2D152A66-0B1F-4BD7-ACAC-230BDEEAF1FA}" type="pres">
      <dgm:prSet presAssocID="{53A54076-4DE1-47C9-839F-4DBF1C482405}" presName="Name9" presStyleLbl="parChTrans1D2" presStyleIdx="5" presStyleCnt="9"/>
      <dgm:spPr/>
    </dgm:pt>
    <dgm:pt modelId="{5361A61B-5651-48A0-9FF5-EAD7C7907CAF}" type="pres">
      <dgm:prSet presAssocID="{53A54076-4DE1-47C9-839F-4DBF1C482405}" presName="connTx" presStyleLbl="parChTrans1D2" presStyleIdx="5" presStyleCnt="9"/>
      <dgm:spPr/>
    </dgm:pt>
    <dgm:pt modelId="{2E163B6B-2A03-4631-9D3C-D88FA2EA8B89}" type="pres">
      <dgm:prSet presAssocID="{33EC85F1-ACD9-40FB-8283-DD079D131640}" presName="node" presStyleLbl="node1" presStyleIdx="5" presStyleCnt="9">
        <dgm:presLayoutVars>
          <dgm:bulletEnabled val="1"/>
        </dgm:presLayoutVars>
      </dgm:prSet>
      <dgm:spPr/>
    </dgm:pt>
    <dgm:pt modelId="{650CBCD5-1D2A-4CEE-91F9-89AC305497EA}" type="pres">
      <dgm:prSet presAssocID="{0354AD04-401F-43E6-B404-C196C65DB471}" presName="Name9" presStyleLbl="parChTrans1D2" presStyleIdx="6" presStyleCnt="9"/>
      <dgm:spPr/>
    </dgm:pt>
    <dgm:pt modelId="{85599AB7-BAC1-4677-8746-C28DF0C8AE12}" type="pres">
      <dgm:prSet presAssocID="{0354AD04-401F-43E6-B404-C196C65DB471}" presName="connTx" presStyleLbl="parChTrans1D2" presStyleIdx="6" presStyleCnt="9"/>
      <dgm:spPr/>
    </dgm:pt>
    <dgm:pt modelId="{A71E2681-7F2E-4C9B-AD33-AEFFA26C4B20}" type="pres">
      <dgm:prSet presAssocID="{A7B994C4-D37A-4622-98F6-FA68476A9627}" presName="node" presStyleLbl="node1" presStyleIdx="6" presStyleCnt="9">
        <dgm:presLayoutVars>
          <dgm:bulletEnabled val="1"/>
        </dgm:presLayoutVars>
      </dgm:prSet>
      <dgm:spPr/>
    </dgm:pt>
    <dgm:pt modelId="{E2B59196-AD83-4188-A87C-08D75A16058B}" type="pres">
      <dgm:prSet presAssocID="{F89CDF3F-74E2-4D8D-9F07-9E1066F5865D}" presName="Name9" presStyleLbl="parChTrans1D2" presStyleIdx="7" presStyleCnt="9"/>
      <dgm:spPr/>
    </dgm:pt>
    <dgm:pt modelId="{2003083A-5919-493D-8757-CCEE70D77B1F}" type="pres">
      <dgm:prSet presAssocID="{F89CDF3F-74E2-4D8D-9F07-9E1066F5865D}" presName="connTx" presStyleLbl="parChTrans1D2" presStyleIdx="7" presStyleCnt="9"/>
      <dgm:spPr/>
    </dgm:pt>
    <dgm:pt modelId="{308A0BCD-A066-45A5-BD82-D755C9AD3FE5}" type="pres">
      <dgm:prSet presAssocID="{6B5BC138-C3E3-452D-BA95-6091666FF3A3}" presName="node" presStyleLbl="node1" presStyleIdx="7" presStyleCnt="9">
        <dgm:presLayoutVars>
          <dgm:bulletEnabled val="1"/>
        </dgm:presLayoutVars>
      </dgm:prSet>
      <dgm:spPr/>
    </dgm:pt>
    <dgm:pt modelId="{D29BCB10-ED31-453F-9890-0475CC134D7D}" type="pres">
      <dgm:prSet presAssocID="{387C9A90-89AA-441C-9621-5BF7CDCF8A73}" presName="Name9" presStyleLbl="parChTrans1D2" presStyleIdx="8" presStyleCnt="9"/>
      <dgm:spPr/>
    </dgm:pt>
    <dgm:pt modelId="{0D90A604-2169-4786-A6E6-EA068A407B54}" type="pres">
      <dgm:prSet presAssocID="{387C9A90-89AA-441C-9621-5BF7CDCF8A73}" presName="connTx" presStyleLbl="parChTrans1D2" presStyleIdx="8" presStyleCnt="9"/>
      <dgm:spPr/>
    </dgm:pt>
    <dgm:pt modelId="{61DAEB18-0D45-45D1-9366-53DE438A51BB}" type="pres">
      <dgm:prSet presAssocID="{EEAA712D-64BC-4539-928B-A4E773C5D666}" presName="node" presStyleLbl="node1" presStyleIdx="8" presStyleCnt="9">
        <dgm:presLayoutVars>
          <dgm:bulletEnabled val="1"/>
        </dgm:presLayoutVars>
      </dgm:prSet>
      <dgm:spPr/>
    </dgm:pt>
  </dgm:ptLst>
  <dgm:cxnLst>
    <dgm:cxn modelId="{10562904-02ED-4F4E-A9C2-EA46D98A249F}" type="presOf" srcId="{F89CDF3F-74E2-4D8D-9F07-9E1066F5865D}" destId="{E2B59196-AD83-4188-A87C-08D75A16058B}" srcOrd="0" destOrd="0" presId="urn:microsoft.com/office/officeart/2005/8/layout/radial1"/>
    <dgm:cxn modelId="{479E5609-2D9C-4F23-A9AC-5372FCB571B0}" type="presOf" srcId="{6B5BC138-C3E3-452D-BA95-6091666FF3A3}" destId="{308A0BCD-A066-45A5-BD82-D755C9AD3FE5}" srcOrd="0" destOrd="0" presId="urn:microsoft.com/office/officeart/2005/8/layout/radial1"/>
    <dgm:cxn modelId="{EBDB900B-EC63-4FD7-B797-432B2FA2D4BB}" srcId="{38192328-39CD-4E2A-AC6A-6EECF068EBA0}" destId="{C70C711F-EFE1-4D91-AAF8-DDB88B54614F}" srcOrd="3" destOrd="0" parTransId="{284AB792-FC44-4ADE-9592-1E368EC206F5}" sibTransId="{A3439A71-2A90-4515-99CA-2924E83AC5FB}"/>
    <dgm:cxn modelId="{7E24580E-5012-4602-9EC5-B1317DD64BDD}" srcId="{38192328-39CD-4E2A-AC6A-6EECF068EBA0}" destId="{EEAA712D-64BC-4539-928B-A4E773C5D666}" srcOrd="8" destOrd="0" parTransId="{387C9A90-89AA-441C-9621-5BF7CDCF8A73}" sibTransId="{24A252CA-1764-4FD5-A420-5AF1C1B790FF}"/>
    <dgm:cxn modelId="{62031611-A9BE-4BE4-8A9A-5FBC759A2025}" srcId="{38192328-39CD-4E2A-AC6A-6EECF068EBA0}" destId="{A25EC1C6-3C01-4634-8EC0-A1F8D863F585}" srcOrd="2" destOrd="0" parTransId="{C2A30656-44CC-4545-B415-23C650FA4F09}" sibTransId="{3AFA2697-F7E5-440F-85BC-6F6AEB9EE08D}"/>
    <dgm:cxn modelId="{F4AB8411-3F19-4B30-AD84-36C099365C46}" type="presOf" srcId="{53A54076-4DE1-47C9-839F-4DBF1C482405}" destId="{5361A61B-5651-48A0-9FF5-EAD7C7907CAF}" srcOrd="1" destOrd="0" presId="urn:microsoft.com/office/officeart/2005/8/layout/radial1"/>
    <dgm:cxn modelId="{B67C7A1A-4FEB-4D1D-9902-B384D213ECB9}" srcId="{38192328-39CD-4E2A-AC6A-6EECF068EBA0}" destId="{72071A02-DCE9-476F-94A8-EF8CD3E4F662}" srcOrd="0" destOrd="0" parTransId="{4D5CE55D-7D28-4398-AF52-3A1B2B5BC613}" sibTransId="{5CF3E2ED-B629-48F0-A4E8-EFB477C3CD61}"/>
    <dgm:cxn modelId="{CEF7631E-E425-43FA-895A-4AF29437BF58}" type="presOf" srcId="{4D5CE55D-7D28-4398-AF52-3A1B2B5BC613}" destId="{DD31BB73-DC63-4C5D-BF7B-B30EA5E5D594}" srcOrd="1" destOrd="0" presId="urn:microsoft.com/office/officeart/2005/8/layout/radial1"/>
    <dgm:cxn modelId="{B04F752E-6200-400D-8F65-1580D0CA8BBF}" type="presOf" srcId="{387C9A90-89AA-441C-9621-5BF7CDCF8A73}" destId="{0D90A604-2169-4786-A6E6-EA068A407B54}" srcOrd="1" destOrd="0" presId="urn:microsoft.com/office/officeart/2005/8/layout/radial1"/>
    <dgm:cxn modelId="{FED2CE2E-8B67-4FE5-86C1-8F2A38A84A28}" type="presOf" srcId="{B8A3DECC-D218-4BA2-B303-E2FBFDCFD3E9}" destId="{92460211-0B9E-4447-9E02-6CF23C9ECC76}" srcOrd="1" destOrd="0" presId="urn:microsoft.com/office/officeart/2005/8/layout/radial1"/>
    <dgm:cxn modelId="{CCDDC037-16E2-468A-8F19-0D6032493A12}" srcId="{38192328-39CD-4E2A-AC6A-6EECF068EBA0}" destId="{EA8B32E2-1902-45C4-B8F2-E89FE9BF4653}" srcOrd="1" destOrd="0" parTransId="{B8A3DECC-D218-4BA2-B303-E2FBFDCFD3E9}" sibTransId="{9E8464FF-A88C-4690-9DEF-33F2F34DDCDB}"/>
    <dgm:cxn modelId="{DAA33B61-58C5-4DEA-91B5-9C599E2B9531}" srcId="{DC19660A-BEC7-4914-B611-CD9D6C0397D3}" destId="{38192328-39CD-4E2A-AC6A-6EECF068EBA0}" srcOrd="0" destOrd="0" parTransId="{80BF03C3-82CC-4A98-B3E3-C77885F61BF3}" sibTransId="{E5349D0E-B465-4A4B-9D19-F0C9895ABB2F}"/>
    <dgm:cxn modelId="{954AFC61-02F7-4065-89CB-932AC7BCC480}" type="presOf" srcId="{387C9A90-89AA-441C-9621-5BF7CDCF8A73}" destId="{D29BCB10-ED31-453F-9890-0475CC134D7D}" srcOrd="0" destOrd="0" presId="urn:microsoft.com/office/officeart/2005/8/layout/radial1"/>
    <dgm:cxn modelId="{7FB0E969-A212-4438-8C8A-4703E0DE2F9D}" type="presOf" srcId="{88AC4FF5-B858-4EFE-92E2-648249F3EB89}" destId="{E154FD47-E6E6-4034-B622-C495DE8A8A40}" srcOrd="0" destOrd="0" presId="urn:microsoft.com/office/officeart/2005/8/layout/radial1"/>
    <dgm:cxn modelId="{7116694C-789C-4171-9B19-1926AE448845}" type="presOf" srcId="{EEAA712D-64BC-4539-928B-A4E773C5D666}" destId="{61DAEB18-0D45-45D1-9366-53DE438A51BB}" srcOrd="0" destOrd="0" presId="urn:microsoft.com/office/officeart/2005/8/layout/radial1"/>
    <dgm:cxn modelId="{F2E94F6E-AD4C-499C-BC5D-A52CEE4BC6B3}" type="presOf" srcId="{5F2E1A49-2550-4AF9-8AB0-6F5B142FD727}" destId="{5BF0C142-3A9C-4E96-9EA4-10FF80FB1230}" srcOrd="1" destOrd="0" presId="urn:microsoft.com/office/officeart/2005/8/layout/radial1"/>
    <dgm:cxn modelId="{7C62EC51-4C8B-4341-8D40-D030F88C1D83}" type="presOf" srcId="{C2A30656-44CC-4545-B415-23C650FA4F09}" destId="{7F335D96-78A9-401C-89AD-F7A046AC3386}" srcOrd="1" destOrd="0" presId="urn:microsoft.com/office/officeart/2005/8/layout/radial1"/>
    <dgm:cxn modelId="{9A8B9876-673A-489F-B38A-33ABA2E80B9B}" type="presOf" srcId="{C2A30656-44CC-4545-B415-23C650FA4F09}" destId="{77C89EFC-74F4-4C90-A7BF-FD6FA14DC66D}" srcOrd="0" destOrd="0" presId="urn:microsoft.com/office/officeart/2005/8/layout/radial1"/>
    <dgm:cxn modelId="{78211258-BF8A-4590-B561-EBCBB53CA8DB}" type="presOf" srcId="{DC19660A-BEC7-4914-B611-CD9D6C0397D3}" destId="{1170B468-AB80-4FB3-B04F-9C097EFC21C0}" srcOrd="0" destOrd="0" presId="urn:microsoft.com/office/officeart/2005/8/layout/radial1"/>
    <dgm:cxn modelId="{7CC89C58-625C-4292-B50B-9A9734D6A1E4}" type="presOf" srcId="{38192328-39CD-4E2A-AC6A-6EECF068EBA0}" destId="{4445154E-2906-4A73-9CE5-02C6AF6A9236}" srcOrd="0" destOrd="0" presId="urn:microsoft.com/office/officeart/2005/8/layout/radial1"/>
    <dgm:cxn modelId="{76230379-E422-43F7-A0BF-C51A5C241B55}" type="presOf" srcId="{A25EC1C6-3C01-4634-8EC0-A1F8D863F585}" destId="{C46EF5E6-FB7F-4174-806B-30B4DC207D28}" srcOrd="0" destOrd="0" presId="urn:microsoft.com/office/officeart/2005/8/layout/radial1"/>
    <dgm:cxn modelId="{015AE879-E710-465C-B47E-6DBCA9B0E33B}" srcId="{38192328-39CD-4E2A-AC6A-6EECF068EBA0}" destId="{33EC85F1-ACD9-40FB-8283-DD079D131640}" srcOrd="5" destOrd="0" parTransId="{53A54076-4DE1-47C9-839F-4DBF1C482405}" sibTransId="{36903F76-DAA8-4BA4-AAFE-3F1BB4CA2C94}"/>
    <dgm:cxn modelId="{B920535A-0945-415F-ABF2-86E2A7840DE1}" type="presOf" srcId="{53A54076-4DE1-47C9-839F-4DBF1C482405}" destId="{2D152A66-0B1F-4BD7-ACAC-230BDEEAF1FA}" srcOrd="0" destOrd="0" presId="urn:microsoft.com/office/officeart/2005/8/layout/radial1"/>
    <dgm:cxn modelId="{6F5CBE7E-BF3E-436F-8469-3253EF4C1E40}" type="presOf" srcId="{F89CDF3F-74E2-4D8D-9F07-9E1066F5865D}" destId="{2003083A-5919-493D-8757-CCEE70D77B1F}" srcOrd="1" destOrd="0" presId="urn:microsoft.com/office/officeart/2005/8/layout/radial1"/>
    <dgm:cxn modelId="{5E700685-21B2-4D85-A9B5-B56FF1A6DD7D}" type="presOf" srcId="{284AB792-FC44-4ADE-9592-1E368EC206F5}" destId="{6A5EA3A0-E4AC-4E24-96A7-8B303AF8F95A}" srcOrd="0" destOrd="0" presId="urn:microsoft.com/office/officeart/2005/8/layout/radial1"/>
    <dgm:cxn modelId="{55C6C18F-6747-413A-A200-53534F87609A}" type="presOf" srcId="{EA8B32E2-1902-45C4-B8F2-E89FE9BF4653}" destId="{447DCC85-3A75-49FD-8218-9364D00F9702}" srcOrd="0" destOrd="0" presId="urn:microsoft.com/office/officeart/2005/8/layout/radial1"/>
    <dgm:cxn modelId="{DC39C990-3FB3-4739-A51E-D79349446729}" srcId="{38192328-39CD-4E2A-AC6A-6EECF068EBA0}" destId="{A7B994C4-D37A-4622-98F6-FA68476A9627}" srcOrd="6" destOrd="0" parTransId="{0354AD04-401F-43E6-B404-C196C65DB471}" sibTransId="{A5569BAB-7712-4FC5-83EE-02689FD3F519}"/>
    <dgm:cxn modelId="{A5A48A95-3941-4485-B33A-2B89AE25AFC3}" type="presOf" srcId="{284AB792-FC44-4ADE-9592-1E368EC206F5}" destId="{4864D7EF-B84F-4078-BD7B-379F9D77245D}" srcOrd="1" destOrd="0" presId="urn:microsoft.com/office/officeart/2005/8/layout/radial1"/>
    <dgm:cxn modelId="{E50E4996-97AD-4548-B58C-FCAFBC878754}" type="presOf" srcId="{B8A3DECC-D218-4BA2-B303-E2FBFDCFD3E9}" destId="{F4F4874C-F5F4-485C-8672-8D59BC3BFDAF}" srcOrd="0" destOrd="0" presId="urn:microsoft.com/office/officeart/2005/8/layout/radial1"/>
    <dgm:cxn modelId="{8EB1FD9D-BB76-4EB7-8E0D-AB24636E2516}" srcId="{38192328-39CD-4E2A-AC6A-6EECF068EBA0}" destId="{6B5BC138-C3E3-452D-BA95-6091666FF3A3}" srcOrd="7" destOrd="0" parTransId="{F89CDF3F-74E2-4D8D-9F07-9E1066F5865D}" sibTransId="{7DCB9357-5848-4106-BBBE-DF5FF41514FE}"/>
    <dgm:cxn modelId="{7BE113BB-4F4C-4F39-B3C1-4D0AC3945170}" type="presOf" srcId="{C70C711F-EFE1-4D91-AAF8-DDB88B54614F}" destId="{1BE20DD8-CFB9-4AAB-8D50-DC6FE7A17B17}" srcOrd="0" destOrd="0" presId="urn:microsoft.com/office/officeart/2005/8/layout/radial1"/>
    <dgm:cxn modelId="{F483D5C3-F217-4A18-BAB7-0C281A1610E3}" type="presOf" srcId="{72071A02-DCE9-476F-94A8-EF8CD3E4F662}" destId="{92DCC259-C9D0-4AB1-B3F3-EC28F8724C56}" srcOrd="0" destOrd="0" presId="urn:microsoft.com/office/officeart/2005/8/layout/radial1"/>
    <dgm:cxn modelId="{3614BCC8-E4AA-42A8-9BEF-DF3D2403C723}" type="presOf" srcId="{A7B994C4-D37A-4622-98F6-FA68476A9627}" destId="{A71E2681-7F2E-4C9B-AD33-AEFFA26C4B20}" srcOrd="0" destOrd="0" presId="urn:microsoft.com/office/officeart/2005/8/layout/radial1"/>
    <dgm:cxn modelId="{BFCD38D3-F156-462A-9A0C-C43D0AE7210D}" type="presOf" srcId="{0354AD04-401F-43E6-B404-C196C65DB471}" destId="{85599AB7-BAC1-4677-8746-C28DF0C8AE12}" srcOrd="1" destOrd="0" presId="urn:microsoft.com/office/officeart/2005/8/layout/radial1"/>
    <dgm:cxn modelId="{360859E7-30DF-4F99-A426-E748B2E895F7}" srcId="{38192328-39CD-4E2A-AC6A-6EECF068EBA0}" destId="{88AC4FF5-B858-4EFE-92E2-648249F3EB89}" srcOrd="4" destOrd="0" parTransId="{5F2E1A49-2550-4AF9-8AB0-6F5B142FD727}" sibTransId="{892AC7DE-C4F8-43EF-80B4-D6763D57858A}"/>
    <dgm:cxn modelId="{AE5863EF-2FDE-42A1-B106-0F20465FD53A}" type="presOf" srcId="{33EC85F1-ACD9-40FB-8283-DD079D131640}" destId="{2E163B6B-2A03-4631-9D3C-D88FA2EA8B89}" srcOrd="0" destOrd="0" presId="urn:microsoft.com/office/officeart/2005/8/layout/radial1"/>
    <dgm:cxn modelId="{31D6E1EF-4FA6-440E-BC72-BD23DA6F8923}" type="presOf" srcId="{0354AD04-401F-43E6-B404-C196C65DB471}" destId="{650CBCD5-1D2A-4CEE-91F9-89AC305497EA}" srcOrd="0" destOrd="0" presId="urn:microsoft.com/office/officeart/2005/8/layout/radial1"/>
    <dgm:cxn modelId="{C04128F6-9C73-4EDE-941B-56B589E5CA31}" type="presOf" srcId="{5F2E1A49-2550-4AF9-8AB0-6F5B142FD727}" destId="{C78049E0-B5B5-445A-BAD8-30264E2B223E}" srcOrd="0" destOrd="0" presId="urn:microsoft.com/office/officeart/2005/8/layout/radial1"/>
    <dgm:cxn modelId="{9C54CFFC-BDB2-4BD0-BF01-75FDD28CAD59}" type="presOf" srcId="{4D5CE55D-7D28-4398-AF52-3A1B2B5BC613}" destId="{CD7DDF6A-2070-482C-8025-EB409AA8EE4D}" srcOrd="0" destOrd="0" presId="urn:microsoft.com/office/officeart/2005/8/layout/radial1"/>
    <dgm:cxn modelId="{F44AE91C-9EEB-48C6-AC66-C315B1611FCE}" type="presParOf" srcId="{1170B468-AB80-4FB3-B04F-9C097EFC21C0}" destId="{4445154E-2906-4A73-9CE5-02C6AF6A9236}" srcOrd="0" destOrd="0" presId="urn:microsoft.com/office/officeart/2005/8/layout/radial1"/>
    <dgm:cxn modelId="{C0BA0820-DE94-4050-BC43-86D70BEEED7F}" type="presParOf" srcId="{1170B468-AB80-4FB3-B04F-9C097EFC21C0}" destId="{CD7DDF6A-2070-482C-8025-EB409AA8EE4D}" srcOrd="1" destOrd="0" presId="urn:microsoft.com/office/officeart/2005/8/layout/radial1"/>
    <dgm:cxn modelId="{B6BC714E-1800-4AFA-AAB0-8A94BC76EB01}" type="presParOf" srcId="{CD7DDF6A-2070-482C-8025-EB409AA8EE4D}" destId="{DD31BB73-DC63-4C5D-BF7B-B30EA5E5D594}" srcOrd="0" destOrd="0" presId="urn:microsoft.com/office/officeart/2005/8/layout/radial1"/>
    <dgm:cxn modelId="{472F6CE9-2A17-452B-92D9-5C944308C892}" type="presParOf" srcId="{1170B468-AB80-4FB3-B04F-9C097EFC21C0}" destId="{92DCC259-C9D0-4AB1-B3F3-EC28F8724C56}" srcOrd="2" destOrd="0" presId="urn:microsoft.com/office/officeart/2005/8/layout/radial1"/>
    <dgm:cxn modelId="{57702CFB-BDA5-4455-90B7-90A2A5060D19}" type="presParOf" srcId="{1170B468-AB80-4FB3-B04F-9C097EFC21C0}" destId="{F4F4874C-F5F4-485C-8672-8D59BC3BFDAF}" srcOrd="3" destOrd="0" presId="urn:microsoft.com/office/officeart/2005/8/layout/radial1"/>
    <dgm:cxn modelId="{5BAE63FA-4388-45C2-AD36-6C1D50AA2F58}" type="presParOf" srcId="{F4F4874C-F5F4-485C-8672-8D59BC3BFDAF}" destId="{92460211-0B9E-4447-9E02-6CF23C9ECC76}" srcOrd="0" destOrd="0" presId="urn:microsoft.com/office/officeart/2005/8/layout/radial1"/>
    <dgm:cxn modelId="{9F5D2B31-70D2-4183-A492-8A74F879F5FD}" type="presParOf" srcId="{1170B468-AB80-4FB3-B04F-9C097EFC21C0}" destId="{447DCC85-3A75-49FD-8218-9364D00F9702}" srcOrd="4" destOrd="0" presId="urn:microsoft.com/office/officeart/2005/8/layout/radial1"/>
    <dgm:cxn modelId="{258DA9EA-7DC5-471D-95C2-F2758A346C97}" type="presParOf" srcId="{1170B468-AB80-4FB3-B04F-9C097EFC21C0}" destId="{77C89EFC-74F4-4C90-A7BF-FD6FA14DC66D}" srcOrd="5" destOrd="0" presId="urn:microsoft.com/office/officeart/2005/8/layout/radial1"/>
    <dgm:cxn modelId="{47C760D8-E3B0-4A49-8F6D-D1251F4573C9}" type="presParOf" srcId="{77C89EFC-74F4-4C90-A7BF-FD6FA14DC66D}" destId="{7F335D96-78A9-401C-89AD-F7A046AC3386}" srcOrd="0" destOrd="0" presId="urn:microsoft.com/office/officeart/2005/8/layout/radial1"/>
    <dgm:cxn modelId="{FC02C837-F111-4472-87AD-728BA742EFF1}" type="presParOf" srcId="{1170B468-AB80-4FB3-B04F-9C097EFC21C0}" destId="{C46EF5E6-FB7F-4174-806B-30B4DC207D28}" srcOrd="6" destOrd="0" presId="urn:microsoft.com/office/officeart/2005/8/layout/radial1"/>
    <dgm:cxn modelId="{5C9A599A-C901-4E95-9664-9AF1DDCBA75D}" type="presParOf" srcId="{1170B468-AB80-4FB3-B04F-9C097EFC21C0}" destId="{6A5EA3A0-E4AC-4E24-96A7-8B303AF8F95A}" srcOrd="7" destOrd="0" presId="urn:microsoft.com/office/officeart/2005/8/layout/radial1"/>
    <dgm:cxn modelId="{4FB84993-F082-4702-A32D-5466C466AB3C}" type="presParOf" srcId="{6A5EA3A0-E4AC-4E24-96A7-8B303AF8F95A}" destId="{4864D7EF-B84F-4078-BD7B-379F9D77245D}" srcOrd="0" destOrd="0" presId="urn:microsoft.com/office/officeart/2005/8/layout/radial1"/>
    <dgm:cxn modelId="{D5281B16-DF75-46BA-8107-97BB99902DB2}" type="presParOf" srcId="{1170B468-AB80-4FB3-B04F-9C097EFC21C0}" destId="{1BE20DD8-CFB9-4AAB-8D50-DC6FE7A17B17}" srcOrd="8" destOrd="0" presId="urn:microsoft.com/office/officeart/2005/8/layout/radial1"/>
    <dgm:cxn modelId="{096A8AB6-C2D2-40CA-AD09-E5E4F4846EDB}" type="presParOf" srcId="{1170B468-AB80-4FB3-B04F-9C097EFC21C0}" destId="{C78049E0-B5B5-445A-BAD8-30264E2B223E}" srcOrd="9" destOrd="0" presId="urn:microsoft.com/office/officeart/2005/8/layout/radial1"/>
    <dgm:cxn modelId="{E54D318C-15E6-4411-B511-DA41E09750EE}" type="presParOf" srcId="{C78049E0-B5B5-445A-BAD8-30264E2B223E}" destId="{5BF0C142-3A9C-4E96-9EA4-10FF80FB1230}" srcOrd="0" destOrd="0" presId="urn:microsoft.com/office/officeart/2005/8/layout/radial1"/>
    <dgm:cxn modelId="{C8B409FA-3330-4328-A036-221462082064}" type="presParOf" srcId="{1170B468-AB80-4FB3-B04F-9C097EFC21C0}" destId="{E154FD47-E6E6-4034-B622-C495DE8A8A40}" srcOrd="10" destOrd="0" presId="urn:microsoft.com/office/officeart/2005/8/layout/radial1"/>
    <dgm:cxn modelId="{5FB18DD8-87AB-4621-B35A-DE206C11E5B5}" type="presParOf" srcId="{1170B468-AB80-4FB3-B04F-9C097EFC21C0}" destId="{2D152A66-0B1F-4BD7-ACAC-230BDEEAF1FA}" srcOrd="11" destOrd="0" presId="urn:microsoft.com/office/officeart/2005/8/layout/radial1"/>
    <dgm:cxn modelId="{77C52501-FF08-4253-AEEF-B862A611F623}" type="presParOf" srcId="{2D152A66-0B1F-4BD7-ACAC-230BDEEAF1FA}" destId="{5361A61B-5651-48A0-9FF5-EAD7C7907CAF}" srcOrd="0" destOrd="0" presId="urn:microsoft.com/office/officeart/2005/8/layout/radial1"/>
    <dgm:cxn modelId="{2F32C46F-40D6-4D45-B36D-2ED7B7C65CB4}" type="presParOf" srcId="{1170B468-AB80-4FB3-B04F-9C097EFC21C0}" destId="{2E163B6B-2A03-4631-9D3C-D88FA2EA8B89}" srcOrd="12" destOrd="0" presId="urn:microsoft.com/office/officeart/2005/8/layout/radial1"/>
    <dgm:cxn modelId="{D6C1A2BD-D3C6-4363-8314-20007FEC1C0A}" type="presParOf" srcId="{1170B468-AB80-4FB3-B04F-9C097EFC21C0}" destId="{650CBCD5-1D2A-4CEE-91F9-89AC305497EA}" srcOrd="13" destOrd="0" presId="urn:microsoft.com/office/officeart/2005/8/layout/radial1"/>
    <dgm:cxn modelId="{25E91489-9E97-4B45-AB3C-A4B38CB4A2A6}" type="presParOf" srcId="{650CBCD5-1D2A-4CEE-91F9-89AC305497EA}" destId="{85599AB7-BAC1-4677-8746-C28DF0C8AE12}" srcOrd="0" destOrd="0" presId="urn:microsoft.com/office/officeart/2005/8/layout/radial1"/>
    <dgm:cxn modelId="{830F3F24-D082-4417-8E52-7BAA2B6DD290}" type="presParOf" srcId="{1170B468-AB80-4FB3-B04F-9C097EFC21C0}" destId="{A71E2681-7F2E-4C9B-AD33-AEFFA26C4B20}" srcOrd="14" destOrd="0" presId="urn:microsoft.com/office/officeart/2005/8/layout/radial1"/>
    <dgm:cxn modelId="{BB155B20-493D-4D7E-90A7-BE8DB7AC6A91}" type="presParOf" srcId="{1170B468-AB80-4FB3-B04F-9C097EFC21C0}" destId="{E2B59196-AD83-4188-A87C-08D75A16058B}" srcOrd="15" destOrd="0" presId="urn:microsoft.com/office/officeart/2005/8/layout/radial1"/>
    <dgm:cxn modelId="{D8B036A1-9B73-47D8-83A8-8690676F2F25}" type="presParOf" srcId="{E2B59196-AD83-4188-A87C-08D75A16058B}" destId="{2003083A-5919-493D-8757-CCEE70D77B1F}" srcOrd="0" destOrd="0" presId="urn:microsoft.com/office/officeart/2005/8/layout/radial1"/>
    <dgm:cxn modelId="{D3534EBB-2528-4B6F-A979-8EDB83A3868E}" type="presParOf" srcId="{1170B468-AB80-4FB3-B04F-9C097EFC21C0}" destId="{308A0BCD-A066-45A5-BD82-D755C9AD3FE5}" srcOrd="16" destOrd="0" presId="urn:microsoft.com/office/officeart/2005/8/layout/radial1"/>
    <dgm:cxn modelId="{B6250DDA-1081-4231-AA24-9189FDD5D395}" type="presParOf" srcId="{1170B468-AB80-4FB3-B04F-9C097EFC21C0}" destId="{D29BCB10-ED31-453F-9890-0475CC134D7D}" srcOrd="17" destOrd="0" presId="urn:microsoft.com/office/officeart/2005/8/layout/radial1"/>
    <dgm:cxn modelId="{AEC41609-593C-49E1-AB40-232AFDA0D0C1}" type="presParOf" srcId="{D29BCB10-ED31-453F-9890-0475CC134D7D}" destId="{0D90A604-2169-4786-A6E6-EA068A407B54}" srcOrd="0" destOrd="0" presId="urn:microsoft.com/office/officeart/2005/8/layout/radial1"/>
    <dgm:cxn modelId="{BA8E4483-E154-46DC-B2E0-39A887386515}" type="presParOf" srcId="{1170B468-AB80-4FB3-B04F-9C097EFC21C0}" destId="{61DAEB18-0D45-45D1-9366-53DE438A51BB}" srcOrd="1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4079F-DD25-48ED-8E0C-038F8C645A6F}">
      <dsp:nvSpPr>
        <dsp:cNvPr id="0" name=""/>
        <dsp:cNvSpPr/>
      </dsp:nvSpPr>
      <dsp:spPr>
        <a:xfrm rot="2276951">
          <a:off x="2706715" y="3960809"/>
          <a:ext cx="1218392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1218392" y="288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2F11B2-7133-4C98-BF7F-5A34E49F89F7}">
      <dsp:nvSpPr>
        <dsp:cNvPr id="0" name=""/>
        <dsp:cNvSpPr/>
      </dsp:nvSpPr>
      <dsp:spPr>
        <a:xfrm>
          <a:off x="2835526" y="2835021"/>
          <a:ext cx="966591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966591" y="288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78C7F-F320-45A2-8055-C1C4912C76BB}">
      <dsp:nvSpPr>
        <dsp:cNvPr id="0" name=""/>
        <dsp:cNvSpPr/>
      </dsp:nvSpPr>
      <dsp:spPr>
        <a:xfrm rot="19038400">
          <a:off x="2720282" y="1651545"/>
          <a:ext cx="869741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869741" y="288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FD3B-3968-4065-BCBC-A53E63FE96CA}">
      <dsp:nvSpPr>
        <dsp:cNvPr id="0" name=""/>
        <dsp:cNvSpPr/>
      </dsp:nvSpPr>
      <dsp:spPr>
        <a:xfrm>
          <a:off x="496342" y="1487859"/>
          <a:ext cx="2751980" cy="275198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4427E-719A-48BC-8BDF-C4CA3245EFE9}">
      <dsp:nvSpPr>
        <dsp:cNvPr id="0" name=""/>
        <dsp:cNvSpPr/>
      </dsp:nvSpPr>
      <dsp:spPr>
        <a:xfrm>
          <a:off x="3255992" y="90"/>
          <a:ext cx="1651188" cy="165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창업의지 </a:t>
          </a:r>
        </a:p>
      </dsp:txBody>
      <dsp:txXfrm>
        <a:off x="3497803" y="241901"/>
        <a:ext cx="1167566" cy="1167566"/>
      </dsp:txXfrm>
    </dsp:sp>
    <dsp:sp modelId="{512F5CB9-F12B-4151-8FF5-707778C8FEC1}">
      <dsp:nvSpPr>
        <dsp:cNvPr id="0" name=""/>
        <dsp:cNvSpPr/>
      </dsp:nvSpPr>
      <dsp:spPr>
        <a:xfrm>
          <a:off x="5072300" y="90"/>
          <a:ext cx="2476782" cy="1651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창업 동기 및 목표의  구체성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창업 분야 이해도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창업자</a:t>
          </a:r>
          <a:r>
            <a:rPr lang="en-US" altLang="ko-KR" sz="1800" kern="1200" dirty="0"/>
            <a:t>(</a:t>
          </a:r>
          <a:r>
            <a:rPr lang="ko-KR" altLang="en-US" sz="1800" kern="1200" dirty="0"/>
            <a:t>팀원</a:t>
          </a:r>
          <a:r>
            <a:rPr lang="en-US" altLang="ko-KR" sz="1800" kern="1200" dirty="0"/>
            <a:t>)</a:t>
          </a:r>
          <a:r>
            <a:rPr lang="ko-KR" altLang="en-US" sz="1800" kern="1200" dirty="0"/>
            <a:t>의 전문성</a:t>
          </a:r>
        </a:p>
      </dsp:txBody>
      <dsp:txXfrm>
        <a:off x="5072300" y="90"/>
        <a:ext cx="2476782" cy="1651188"/>
      </dsp:txXfrm>
    </dsp:sp>
    <dsp:sp modelId="{934D5C19-CA00-4578-89A4-C2160E3F5569}">
      <dsp:nvSpPr>
        <dsp:cNvPr id="0" name=""/>
        <dsp:cNvSpPr/>
      </dsp:nvSpPr>
      <dsp:spPr>
        <a:xfrm>
          <a:off x="3802117" y="2038255"/>
          <a:ext cx="1651188" cy="165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창업 아이템 우수성</a:t>
          </a:r>
        </a:p>
      </dsp:txBody>
      <dsp:txXfrm>
        <a:off x="4043928" y="2280066"/>
        <a:ext cx="1167566" cy="1167566"/>
      </dsp:txXfrm>
    </dsp:sp>
    <dsp:sp modelId="{E73EF1CE-7A8E-4C77-8F93-17284F4647ED}">
      <dsp:nvSpPr>
        <dsp:cNvPr id="0" name=""/>
        <dsp:cNvSpPr/>
      </dsp:nvSpPr>
      <dsp:spPr>
        <a:xfrm>
          <a:off x="5618424" y="2038255"/>
          <a:ext cx="2476782" cy="1651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창업아이템의 우수성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경쟁 제품과의 차별성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창업 아이템의 시장성</a:t>
          </a:r>
        </a:p>
      </dsp:txBody>
      <dsp:txXfrm>
        <a:off x="5618424" y="2038255"/>
        <a:ext cx="2476782" cy="1651188"/>
      </dsp:txXfrm>
    </dsp:sp>
    <dsp:sp modelId="{2E16A6D8-271C-4347-975D-35FAF6AE5D08}">
      <dsp:nvSpPr>
        <dsp:cNvPr id="0" name=""/>
        <dsp:cNvSpPr/>
      </dsp:nvSpPr>
      <dsp:spPr>
        <a:xfrm>
          <a:off x="3621731" y="4046385"/>
          <a:ext cx="1651188" cy="165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사업 계획서의 타당성</a:t>
          </a:r>
        </a:p>
      </dsp:txBody>
      <dsp:txXfrm>
        <a:off x="3863542" y="4288196"/>
        <a:ext cx="1167566" cy="1167566"/>
      </dsp:txXfrm>
    </dsp:sp>
    <dsp:sp modelId="{AFC759FF-0AF0-4634-B31D-68917D739F3A}">
      <dsp:nvSpPr>
        <dsp:cNvPr id="0" name=""/>
        <dsp:cNvSpPr/>
      </dsp:nvSpPr>
      <dsp:spPr>
        <a:xfrm>
          <a:off x="5438038" y="4046385"/>
          <a:ext cx="2476782" cy="1651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사업 계획서                  내용의 </a:t>
          </a:r>
          <a:r>
            <a:rPr lang="ko-KR" altLang="en-US" sz="1800" kern="1200" dirty="0" err="1"/>
            <a:t>충실성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시장 진출 및 성장        계획의  실현 가능성</a:t>
          </a:r>
        </a:p>
      </dsp:txBody>
      <dsp:txXfrm>
        <a:off x="5438038" y="4046385"/>
        <a:ext cx="2476782" cy="16511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5154E-2906-4A73-9CE5-02C6AF6A9236}">
      <dsp:nvSpPr>
        <dsp:cNvPr id="0" name=""/>
        <dsp:cNvSpPr/>
      </dsp:nvSpPr>
      <dsp:spPr>
        <a:xfrm>
          <a:off x="3501330" y="2208661"/>
          <a:ext cx="1149255" cy="1149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b="1" kern="1200" dirty="0"/>
            <a:t>BMC</a:t>
          </a:r>
          <a:endParaRPr lang="ko-KR" altLang="en-US" sz="3100" b="1" kern="1200" dirty="0"/>
        </a:p>
      </dsp:txBody>
      <dsp:txXfrm>
        <a:off x="3669634" y="2376965"/>
        <a:ext cx="812647" cy="812647"/>
      </dsp:txXfrm>
    </dsp:sp>
    <dsp:sp modelId="{CD7DDF6A-2070-482C-8025-EB409AA8EE4D}">
      <dsp:nvSpPr>
        <dsp:cNvPr id="0" name=""/>
        <dsp:cNvSpPr/>
      </dsp:nvSpPr>
      <dsp:spPr>
        <a:xfrm rot="16200000">
          <a:off x="3556456" y="1676471"/>
          <a:ext cx="1039004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9004" y="126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049983" y="1663184"/>
        <a:ext cx="51950" cy="51950"/>
      </dsp:txXfrm>
    </dsp:sp>
    <dsp:sp modelId="{92DCC259-C9D0-4AB1-B3F3-EC28F8724C56}">
      <dsp:nvSpPr>
        <dsp:cNvPr id="0" name=""/>
        <dsp:cNvSpPr/>
      </dsp:nvSpPr>
      <dsp:spPr>
        <a:xfrm>
          <a:off x="3501330" y="20402"/>
          <a:ext cx="1149255" cy="1149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핵심 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파트너</a:t>
          </a:r>
        </a:p>
      </dsp:txBody>
      <dsp:txXfrm>
        <a:off x="3669634" y="188706"/>
        <a:ext cx="812647" cy="812647"/>
      </dsp:txXfrm>
    </dsp:sp>
    <dsp:sp modelId="{F4F4874C-F5F4-485C-8672-8D59BC3BFDAF}">
      <dsp:nvSpPr>
        <dsp:cNvPr id="0" name=""/>
        <dsp:cNvSpPr/>
      </dsp:nvSpPr>
      <dsp:spPr>
        <a:xfrm rot="18600000">
          <a:off x="4259749" y="1932449"/>
          <a:ext cx="1039004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9004" y="126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753276" y="1919162"/>
        <a:ext cx="51950" cy="51950"/>
      </dsp:txXfrm>
    </dsp:sp>
    <dsp:sp modelId="{447DCC85-3A75-49FD-8218-9364D00F9702}">
      <dsp:nvSpPr>
        <dsp:cNvPr id="0" name=""/>
        <dsp:cNvSpPr/>
      </dsp:nvSpPr>
      <dsp:spPr>
        <a:xfrm>
          <a:off x="4907916" y="532357"/>
          <a:ext cx="1149255" cy="1149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핵심 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활동</a:t>
          </a:r>
        </a:p>
      </dsp:txBody>
      <dsp:txXfrm>
        <a:off x="5076220" y="700661"/>
        <a:ext cx="812647" cy="812647"/>
      </dsp:txXfrm>
    </dsp:sp>
    <dsp:sp modelId="{77C89EFC-74F4-4C90-A7BF-FD6FA14DC66D}">
      <dsp:nvSpPr>
        <dsp:cNvPr id="0" name=""/>
        <dsp:cNvSpPr/>
      </dsp:nvSpPr>
      <dsp:spPr>
        <a:xfrm rot="21000000">
          <a:off x="4633963" y="2580607"/>
          <a:ext cx="1039004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9004" y="126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127490" y="2567320"/>
        <a:ext cx="51950" cy="51950"/>
      </dsp:txXfrm>
    </dsp:sp>
    <dsp:sp modelId="{C46EF5E6-FB7F-4174-806B-30B4DC207D28}">
      <dsp:nvSpPr>
        <dsp:cNvPr id="0" name=""/>
        <dsp:cNvSpPr/>
      </dsp:nvSpPr>
      <dsp:spPr>
        <a:xfrm>
          <a:off x="5656345" y="1828674"/>
          <a:ext cx="1149255" cy="1149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핵심 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자원</a:t>
          </a:r>
        </a:p>
      </dsp:txBody>
      <dsp:txXfrm>
        <a:off x="5824649" y="1996978"/>
        <a:ext cx="812647" cy="812647"/>
      </dsp:txXfrm>
    </dsp:sp>
    <dsp:sp modelId="{6A5EA3A0-E4AC-4E24-96A7-8B303AF8F95A}">
      <dsp:nvSpPr>
        <dsp:cNvPr id="0" name=""/>
        <dsp:cNvSpPr/>
      </dsp:nvSpPr>
      <dsp:spPr>
        <a:xfrm rot="1800000">
          <a:off x="4504000" y="3317666"/>
          <a:ext cx="1039004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9004" y="126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997527" y="3304379"/>
        <a:ext cx="51950" cy="51950"/>
      </dsp:txXfrm>
    </dsp:sp>
    <dsp:sp modelId="{1BE20DD8-CFB9-4AAB-8D50-DC6FE7A17B17}">
      <dsp:nvSpPr>
        <dsp:cNvPr id="0" name=""/>
        <dsp:cNvSpPr/>
      </dsp:nvSpPr>
      <dsp:spPr>
        <a:xfrm>
          <a:off x="5396419" y="3302791"/>
          <a:ext cx="1149255" cy="1149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가치 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제안</a:t>
          </a:r>
        </a:p>
      </dsp:txBody>
      <dsp:txXfrm>
        <a:off x="5564723" y="3471095"/>
        <a:ext cx="812647" cy="812647"/>
      </dsp:txXfrm>
    </dsp:sp>
    <dsp:sp modelId="{C78049E0-B5B5-445A-BAD8-30264E2B223E}">
      <dsp:nvSpPr>
        <dsp:cNvPr id="0" name=""/>
        <dsp:cNvSpPr/>
      </dsp:nvSpPr>
      <dsp:spPr>
        <a:xfrm rot="4200000">
          <a:off x="3930670" y="3798747"/>
          <a:ext cx="1039004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9004" y="126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424197" y="3785460"/>
        <a:ext cx="51950" cy="51950"/>
      </dsp:txXfrm>
    </dsp:sp>
    <dsp:sp modelId="{E154FD47-E6E6-4034-B622-C495DE8A8A40}">
      <dsp:nvSpPr>
        <dsp:cNvPr id="0" name=""/>
        <dsp:cNvSpPr/>
      </dsp:nvSpPr>
      <dsp:spPr>
        <a:xfrm>
          <a:off x="4249759" y="4264953"/>
          <a:ext cx="1149255" cy="1149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고객 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관계</a:t>
          </a:r>
        </a:p>
      </dsp:txBody>
      <dsp:txXfrm>
        <a:off x="4418063" y="4433257"/>
        <a:ext cx="812647" cy="812647"/>
      </dsp:txXfrm>
    </dsp:sp>
    <dsp:sp modelId="{2D152A66-0B1F-4BD7-ACAC-230BDEEAF1FA}">
      <dsp:nvSpPr>
        <dsp:cNvPr id="0" name=""/>
        <dsp:cNvSpPr/>
      </dsp:nvSpPr>
      <dsp:spPr>
        <a:xfrm rot="6600000">
          <a:off x="3182242" y="3798747"/>
          <a:ext cx="1039004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9004" y="126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3675768" y="3785460"/>
        <a:ext cx="51950" cy="51950"/>
      </dsp:txXfrm>
    </dsp:sp>
    <dsp:sp modelId="{2E163B6B-2A03-4631-9D3C-D88FA2EA8B89}">
      <dsp:nvSpPr>
        <dsp:cNvPr id="0" name=""/>
        <dsp:cNvSpPr/>
      </dsp:nvSpPr>
      <dsp:spPr>
        <a:xfrm>
          <a:off x="2752902" y="4264953"/>
          <a:ext cx="1149255" cy="1149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마케팅 채널</a:t>
          </a:r>
        </a:p>
      </dsp:txBody>
      <dsp:txXfrm>
        <a:off x="2921206" y="4433257"/>
        <a:ext cx="812647" cy="812647"/>
      </dsp:txXfrm>
    </dsp:sp>
    <dsp:sp modelId="{650CBCD5-1D2A-4CEE-91F9-89AC305497EA}">
      <dsp:nvSpPr>
        <dsp:cNvPr id="0" name=""/>
        <dsp:cNvSpPr/>
      </dsp:nvSpPr>
      <dsp:spPr>
        <a:xfrm rot="9000000">
          <a:off x="2608912" y="3317666"/>
          <a:ext cx="1039004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9004" y="126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3102439" y="3304379"/>
        <a:ext cx="51950" cy="51950"/>
      </dsp:txXfrm>
    </dsp:sp>
    <dsp:sp modelId="{A71E2681-7F2E-4C9B-AD33-AEFFA26C4B20}">
      <dsp:nvSpPr>
        <dsp:cNvPr id="0" name=""/>
        <dsp:cNvSpPr/>
      </dsp:nvSpPr>
      <dsp:spPr>
        <a:xfrm>
          <a:off x="1606242" y="3302791"/>
          <a:ext cx="1149255" cy="1149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고객 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세그먼트</a:t>
          </a:r>
        </a:p>
      </dsp:txBody>
      <dsp:txXfrm>
        <a:off x="1774546" y="3471095"/>
        <a:ext cx="812647" cy="812647"/>
      </dsp:txXfrm>
    </dsp:sp>
    <dsp:sp modelId="{E2B59196-AD83-4188-A87C-08D75A16058B}">
      <dsp:nvSpPr>
        <dsp:cNvPr id="0" name=""/>
        <dsp:cNvSpPr/>
      </dsp:nvSpPr>
      <dsp:spPr>
        <a:xfrm rot="11400000">
          <a:off x="2478949" y="2580607"/>
          <a:ext cx="1039004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9004" y="126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2972475" y="2567320"/>
        <a:ext cx="51950" cy="51950"/>
      </dsp:txXfrm>
    </dsp:sp>
    <dsp:sp modelId="{308A0BCD-A066-45A5-BD82-D755C9AD3FE5}">
      <dsp:nvSpPr>
        <dsp:cNvPr id="0" name=""/>
        <dsp:cNvSpPr/>
      </dsp:nvSpPr>
      <dsp:spPr>
        <a:xfrm>
          <a:off x="1346315" y="1828674"/>
          <a:ext cx="1149255" cy="1149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비용 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구조</a:t>
          </a:r>
        </a:p>
      </dsp:txBody>
      <dsp:txXfrm>
        <a:off x="1514619" y="1996978"/>
        <a:ext cx="812647" cy="812647"/>
      </dsp:txXfrm>
    </dsp:sp>
    <dsp:sp modelId="{D29BCB10-ED31-453F-9890-0475CC134D7D}">
      <dsp:nvSpPr>
        <dsp:cNvPr id="0" name=""/>
        <dsp:cNvSpPr/>
      </dsp:nvSpPr>
      <dsp:spPr>
        <a:xfrm rot="13800000">
          <a:off x="2853163" y="1932449"/>
          <a:ext cx="1039004" cy="25376"/>
        </a:xfrm>
        <a:custGeom>
          <a:avLst/>
          <a:gdLst/>
          <a:ahLst/>
          <a:cxnLst/>
          <a:rect l="0" t="0" r="0" b="0"/>
          <a:pathLst>
            <a:path>
              <a:moveTo>
                <a:pt x="0" y="12688"/>
              </a:moveTo>
              <a:lnTo>
                <a:pt x="1039004" y="126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3346690" y="1919162"/>
        <a:ext cx="51950" cy="51950"/>
      </dsp:txXfrm>
    </dsp:sp>
    <dsp:sp modelId="{61DAEB18-0D45-45D1-9366-53DE438A51BB}">
      <dsp:nvSpPr>
        <dsp:cNvPr id="0" name=""/>
        <dsp:cNvSpPr/>
      </dsp:nvSpPr>
      <dsp:spPr>
        <a:xfrm>
          <a:off x="2094744" y="532357"/>
          <a:ext cx="1149255" cy="1149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수익 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구조</a:t>
          </a:r>
        </a:p>
      </dsp:txBody>
      <dsp:txXfrm>
        <a:off x="2263048" y="700661"/>
        <a:ext cx="812647" cy="812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B5271-BDC3-47AC-A195-56E56CD6457C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8898F-8797-4B94-9415-946F0D732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62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8898F-8797-4B94-9415-946F0D7328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75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8898F-8797-4B94-9415-946F0D7328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77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8898F-8797-4B94-9415-946F0D7328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4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021" t="8474" r="3225" b="354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" y="3625034"/>
            <a:ext cx="2233555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" y="6065917"/>
            <a:ext cx="2233556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97377" y="6147589"/>
            <a:ext cx="7690623" cy="514377"/>
            <a:chOff x="0" y="0"/>
            <a:chExt cx="2135072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5072" cy="135474"/>
            </a:xfrm>
            <a:custGeom>
              <a:avLst/>
              <a:gdLst/>
              <a:ahLst/>
              <a:cxnLst/>
              <a:rect l="l" t="t" r="r" b="b"/>
              <a:pathLst>
                <a:path w="2135072" h="135474">
                  <a:moveTo>
                    <a:pt x="0" y="0"/>
                  </a:moveTo>
                  <a:lnTo>
                    <a:pt x="2135072" y="0"/>
                  </a:lnTo>
                  <a:lnTo>
                    <a:pt x="2135072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533650" y="4240927"/>
            <a:ext cx="15137128" cy="2288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ko-KR" altLang="en-US" sz="7200" b="1" dirty="0">
                <a:solidFill>
                  <a:srgbClr val="12222B"/>
                </a:solidFill>
                <a:latin typeface="+mj-ea"/>
                <a:ea typeface="+mj-ea"/>
              </a:rPr>
              <a:t>사업 계획서 평가 시스템 구축을 </a:t>
            </a:r>
            <a:endParaRPr lang="en-US" altLang="ko-KR" sz="7200" b="1" dirty="0">
              <a:solidFill>
                <a:srgbClr val="12222B"/>
              </a:solidFill>
              <a:latin typeface="+mj-ea"/>
              <a:ea typeface="+mj-ea"/>
            </a:endParaRPr>
          </a:p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ko-KR" altLang="en-US" sz="7200" b="1" dirty="0">
                <a:solidFill>
                  <a:srgbClr val="12222B"/>
                </a:solidFill>
                <a:latin typeface="+mj-ea"/>
                <a:ea typeface="+mj-ea"/>
              </a:rPr>
              <a:t>통한 예비 창업자의 투자 유치 </a:t>
            </a:r>
            <a:endParaRPr lang="en-US" altLang="ko-KR" sz="7200" b="1" dirty="0">
              <a:solidFill>
                <a:srgbClr val="12222B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F6953-B172-95F3-C1E1-E86E437E3892}"/>
              </a:ext>
            </a:extLst>
          </p:cNvPr>
          <p:cNvSpPr txBox="1"/>
          <p:nvPr/>
        </p:nvSpPr>
        <p:spPr>
          <a:xfrm>
            <a:off x="1447800" y="941070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벡스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인텔리젼스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algn="ctr"/>
            <a:r>
              <a:rPr lang="ko-KR" altLang="en-US" sz="2000" dirty="0"/>
              <a:t>양승호</a:t>
            </a:r>
            <a:r>
              <a:rPr lang="en-US" altLang="ko-KR" sz="2000" dirty="0"/>
              <a:t>, </a:t>
            </a:r>
            <a:r>
              <a:rPr lang="ko-KR" altLang="en-US" sz="2000" dirty="0"/>
              <a:t>박상범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0F2ED-8EA5-224C-69B4-577A0E6D2386}"/>
              </a:ext>
            </a:extLst>
          </p:cNvPr>
          <p:cNvSpPr txBox="1"/>
          <p:nvPr/>
        </p:nvSpPr>
        <p:spPr>
          <a:xfrm>
            <a:off x="567206" y="323590"/>
            <a:ext cx="1185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모델 개요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 </a:t>
            </a:r>
            <a:r>
              <a:rPr lang="en-US" altLang="ko-KR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koBERT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도식표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DD1236-7B36-0DDA-CEBE-E2359F7CCE0F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A6D9D9-2FEC-EEB4-D406-EC8D4756205C}"/>
              </a:ext>
            </a:extLst>
          </p:cNvPr>
          <p:cNvSpPr txBox="1"/>
          <p:nvPr/>
        </p:nvSpPr>
        <p:spPr>
          <a:xfrm>
            <a:off x="567206" y="1729040"/>
            <a:ext cx="17111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분석 모델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koBERT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파이프라인 중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Fine-tunning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분석 모델 결과에 대해 설명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9928BB6-586C-54CC-4058-54152275B472}"/>
              </a:ext>
            </a:extLst>
          </p:cNvPr>
          <p:cNvGrpSpPr/>
          <p:nvPr/>
        </p:nvGrpSpPr>
        <p:grpSpPr>
          <a:xfrm>
            <a:off x="228600" y="2740328"/>
            <a:ext cx="17830800" cy="6499676"/>
            <a:chOff x="228600" y="3404294"/>
            <a:chExt cx="17830800" cy="649967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01E6308-9ADE-1CF1-7BF7-6DDAF6D02B27}"/>
                </a:ext>
              </a:extLst>
            </p:cNvPr>
            <p:cNvSpPr/>
            <p:nvPr/>
          </p:nvSpPr>
          <p:spPr>
            <a:xfrm>
              <a:off x="228600" y="3404294"/>
              <a:ext cx="17830800" cy="6499676"/>
            </a:xfrm>
            <a:prstGeom prst="roundRect">
              <a:avLst>
                <a:gd name="adj" fmla="val 4912"/>
              </a:avLst>
            </a:prstGeom>
            <a:noFill/>
            <a:ln w="28575">
              <a:solidFill>
                <a:srgbClr val="7ED8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60793F-37BF-36C5-B3F4-143B489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508" y="5119572"/>
              <a:ext cx="5893676" cy="354301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5343E4C-6208-EA1C-FF00-117534C8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362" y="6189649"/>
              <a:ext cx="1531753" cy="44961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CC57E44-C347-958C-5B58-5D6F8EB47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84" y="6851598"/>
              <a:ext cx="2255715" cy="373412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851BC4A-9FB4-3882-9248-2CCAA388AB8B}"/>
                </a:ext>
              </a:extLst>
            </p:cNvPr>
            <p:cNvSpPr/>
            <p:nvPr/>
          </p:nvSpPr>
          <p:spPr>
            <a:xfrm>
              <a:off x="751830" y="5724263"/>
              <a:ext cx="2829570" cy="2115396"/>
            </a:xfrm>
            <a:prstGeom prst="roundRect">
              <a:avLst>
                <a:gd name="adj" fmla="val 4912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A725CE2-5A7B-D0F4-4C50-0F2AA8FB7ABE}"/>
                </a:ext>
              </a:extLst>
            </p:cNvPr>
            <p:cNvSpPr/>
            <p:nvPr/>
          </p:nvSpPr>
          <p:spPr>
            <a:xfrm>
              <a:off x="4504293" y="5718425"/>
              <a:ext cx="2057930" cy="2115396"/>
            </a:xfrm>
            <a:prstGeom prst="roundRect">
              <a:avLst>
                <a:gd name="adj" fmla="val 4912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1BDB86-819D-65CA-3FB2-A275B6D8D5D4}"/>
                </a:ext>
              </a:extLst>
            </p:cNvPr>
            <p:cNvSpPr txBox="1"/>
            <p:nvPr/>
          </p:nvSpPr>
          <p:spPr>
            <a:xfrm>
              <a:off x="4223485" y="6310327"/>
              <a:ext cx="26180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서면평가</a:t>
              </a:r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Data</a:t>
              </a:r>
            </a:p>
            <a:p>
              <a:pPr algn="ctr"/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BMC Data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7AD04C-71FE-7A11-ACC1-0E3C065F489B}"/>
                </a:ext>
              </a:extLst>
            </p:cNvPr>
            <p:cNvSpPr txBox="1"/>
            <p:nvPr/>
          </p:nvSpPr>
          <p:spPr>
            <a:xfrm>
              <a:off x="1278705" y="4056257"/>
              <a:ext cx="164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koBERT</a:t>
              </a:r>
              <a:endPara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5260FA-8CF3-F631-C4AA-E07E0F28224A}"/>
                </a:ext>
              </a:extLst>
            </p:cNvPr>
            <p:cNvSpPr txBox="1"/>
            <p:nvPr/>
          </p:nvSpPr>
          <p:spPr>
            <a:xfrm>
              <a:off x="4605253" y="4056257"/>
              <a:ext cx="164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 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82CE073-415B-5E13-8A89-BC937A59FE08}"/>
                </a:ext>
              </a:extLst>
            </p:cNvPr>
            <p:cNvSpPr txBox="1"/>
            <p:nvPr/>
          </p:nvSpPr>
          <p:spPr>
            <a:xfrm>
              <a:off x="9016597" y="4084189"/>
              <a:ext cx="2421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Fine-tunning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D4FFB3-7424-47D7-8D7A-3836A0DC6CFE}"/>
                </a:ext>
              </a:extLst>
            </p:cNvPr>
            <p:cNvSpPr txBox="1"/>
            <p:nvPr/>
          </p:nvSpPr>
          <p:spPr>
            <a:xfrm>
              <a:off x="13280725" y="4079340"/>
              <a:ext cx="2421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Prediction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96F83BD-6F6D-5549-AB70-2CA55980B663}"/>
                </a:ext>
              </a:extLst>
            </p:cNvPr>
            <p:cNvSpPr/>
            <p:nvPr/>
          </p:nvSpPr>
          <p:spPr>
            <a:xfrm>
              <a:off x="13736777" y="5277948"/>
              <a:ext cx="1549116" cy="2996350"/>
            </a:xfrm>
            <a:prstGeom prst="roundRect">
              <a:avLst>
                <a:gd name="adj" fmla="val 4912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D59BF4-EFE8-2FAB-9719-651874BC9E26}"/>
                </a:ext>
              </a:extLst>
            </p:cNvPr>
            <p:cNvSpPr txBox="1"/>
            <p:nvPr/>
          </p:nvSpPr>
          <p:spPr>
            <a:xfrm>
              <a:off x="13716271" y="6618103"/>
              <a:ext cx="15504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AdamW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4BF55E6-ABEE-75F4-5DA5-13A837B29C61}"/>
                </a:ext>
              </a:extLst>
            </p:cNvPr>
            <p:cNvCxnSpPr>
              <a:cxnSpLocks/>
            </p:cNvCxnSpPr>
            <p:nvPr/>
          </p:nvCxnSpPr>
          <p:spPr>
            <a:xfrm>
              <a:off x="3833801" y="6851598"/>
              <a:ext cx="4658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83834CE-8E88-72BA-CB52-6AA9FE4E46E5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6851598"/>
              <a:ext cx="4658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B0F5BE9-2C2A-E1EF-F1FC-E504151809DB}"/>
                </a:ext>
              </a:extLst>
            </p:cNvPr>
            <p:cNvCxnSpPr>
              <a:cxnSpLocks/>
            </p:cNvCxnSpPr>
            <p:nvPr/>
          </p:nvCxnSpPr>
          <p:spPr>
            <a:xfrm>
              <a:off x="13174184" y="6845196"/>
              <a:ext cx="4658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FFEBDB-1772-21C5-FFB6-88F70BDE0C12}"/>
                </a:ext>
              </a:extLst>
            </p:cNvPr>
            <p:cNvSpPr txBox="1"/>
            <p:nvPr/>
          </p:nvSpPr>
          <p:spPr>
            <a:xfrm>
              <a:off x="16488941" y="5119572"/>
              <a:ext cx="69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03846D-A242-DC73-8449-8958B11070DE}"/>
                </a:ext>
              </a:extLst>
            </p:cNvPr>
            <p:cNvSpPr txBox="1"/>
            <p:nvPr/>
          </p:nvSpPr>
          <p:spPr>
            <a:xfrm>
              <a:off x="16488940" y="6371882"/>
              <a:ext cx="69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428ECA-B403-7C73-0B19-BF10ED360A2E}"/>
                </a:ext>
              </a:extLst>
            </p:cNvPr>
            <p:cNvSpPr txBox="1"/>
            <p:nvPr/>
          </p:nvSpPr>
          <p:spPr>
            <a:xfrm>
              <a:off x="16488939" y="7624192"/>
              <a:ext cx="69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</a:t>
              </a:r>
            </a:p>
          </p:txBody>
        </p: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FB67F4E8-D3E5-F65E-9B35-B6FB78C8C0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6383000" y="5442738"/>
              <a:ext cx="2" cy="2504620"/>
            </a:xfrm>
            <a:prstGeom prst="bentConnector3">
              <a:avLst>
                <a:gd name="adj1" fmla="val 1143010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2B28862-47EF-C564-C2A5-C055AAB4160E}"/>
                </a:ext>
              </a:extLst>
            </p:cNvPr>
            <p:cNvCxnSpPr>
              <a:stCxn id="43" idx="1"/>
            </p:cNvCxnSpPr>
            <p:nvPr/>
          </p:nvCxnSpPr>
          <p:spPr>
            <a:xfrm flipH="1" flipV="1">
              <a:off x="15544800" y="6695047"/>
              <a:ext cx="944140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368429D-AA1E-E062-B57C-7D75F0420501}"/>
              </a:ext>
            </a:extLst>
          </p:cNvPr>
          <p:cNvSpPr/>
          <p:nvPr/>
        </p:nvSpPr>
        <p:spPr>
          <a:xfrm>
            <a:off x="13433091" y="3009899"/>
            <a:ext cx="2269131" cy="57911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D580D8-3D0D-93A9-18B9-E6B92F7E2301}"/>
              </a:ext>
            </a:extLst>
          </p:cNvPr>
          <p:cNvSpPr txBox="1"/>
          <p:nvPr/>
        </p:nvSpPr>
        <p:spPr>
          <a:xfrm>
            <a:off x="13568418" y="8268196"/>
            <a:ext cx="197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2. </a:t>
            </a:r>
            <a:r>
              <a:rPr lang="ko-KR" altLang="en-US" b="1" dirty="0">
                <a:solidFill>
                  <a:srgbClr val="0070C0"/>
                </a:solidFill>
              </a:rPr>
              <a:t>분석 모델 결과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976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0F2ED-8EA5-224C-69B4-577A0E6D2386}"/>
              </a:ext>
            </a:extLst>
          </p:cNvPr>
          <p:cNvSpPr txBox="1"/>
          <p:nvPr/>
        </p:nvSpPr>
        <p:spPr>
          <a:xfrm>
            <a:off x="567206" y="323590"/>
            <a:ext cx="1185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모델 결과 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서면평가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DD1236-7B36-0DDA-CEBE-E2359F7CCE0F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A6D9D9-2FEC-EEB4-D406-EC8D4756205C}"/>
              </a:ext>
            </a:extLst>
          </p:cNvPr>
          <p:cNvSpPr txBox="1"/>
          <p:nvPr/>
        </p:nvSpPr>
        <p:spPr>
          <a:xfrm>
            <a:off x="567206" y="1399615"/>
            <a:ext cx="10634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서면 평가 데이터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koBERT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학습시킨 결과를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Tensorboard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시각화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E6308-9ADE-1CF1-7BF7-6DDAF6D02B27}"/>
              </a:ext>
            </a:extLst>
          </p:cNvPr>
          <p:cNvSpPr/>
          <p:nvPr/>
        </p:nvSpPr>
        <p:spPr>
          <a:xfrm>
            <a:off x="228600" y="2065149"/>
            <a:ext cx="17830800" cy="7838821"/>
          </a:xfrm>
          <a:prstGeom prst="roundRect">
            <a:avLst>
              <a:gd name="adj" fmla="val 4912"/>
            </a:avLst>
          </a:prstGeom>
          <a:noFill/>
          <a:ln w="28575">
            <a:solidFill>
              <a:srgbClr val="7ED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EF6C9E-45C1-02AE-8A5C-3869AD5A6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t="4770" r="6565" b="4155"/>
          <a:stretch/>
        </p:blipFill>
        <p:spPr>
          <a:xfrm>
            <a:off x="903148" y="2861967"/>
            <a:ext cx="7737270" cy="304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C198B5-628C-80C0-36EA-FEBC540194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" t="4443" r="7026" b="4770"/>
          <a:stretch/>
        </p:blipFill>
        <p:spPr>
          <a:xfrm>
            <a:off x="903148" y="6613801"/>
            <a:ext cx="7827537" cy="3086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04D20D-AB3F-311A-A8E3-5F752DD1DE7E}"/>
              </a:ext>
            </a:extLst>
          </p:cNvPr>
          <p:cNvSpPr txBox="1"/>
          <p:nvPr/>
        </p:nvSpPr>
        <p:spPr>
          <a:xfrm>
            <a:off x="635480" y="2365093"/>
            <a:ext cx="17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 / train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BBB4D-2B13-CC51-2CF0-668EF9F37200}"/>
              </a:ext>
            </a:extLst>
          </p:cNvPr>
          <p:cNvSpPr txBox="1"/>
          <p:nvPr/>
        </p:nvSpPr>
        <p:spPr>
          <a:xfrm>
            <a:off x="635480" y="6152136"/>
            <a:ext cx="17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 / test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1CBBBB8B-7BDB-4900-4298-315FD891B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358837"/>
              </p:ext>
            </p:extLst>
          </p:nvPr>
        </p:nvGraphicFramePr>
        <p:xfrm>
          <a:off x="9615084" y="2681739"/>
          <a:ext cx="8037436" cy="32282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2496">
                  <a:extLst>
                    <a:ext uri="{9D8B030D-6E8A-4147-A177-3AD203B41FA5}">
                      <a16:colId xmlns:a16="http://schemas.microsoft.com/office/drawing/2014/main" val="3275891662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3267166641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3429923797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2952705264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1370210346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1075715817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793405880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2360527509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887220164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3321878015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2770735701"/>
                    </a:ext>
                  </a:extLst>
                </a:gridCol>
              </a:tblGrid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epoch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4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6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8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14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16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18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20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251698643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창업 아이템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98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2930451781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창업 분야 이해도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68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71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4118473851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창업 아이템 시장성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51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51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356833735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내용의 </a:t>
                      </a:r>
                      <a:r>
                        <a:rPr lang="ko-KR" altLang="en-US" sz="1500" dirty="0" err="1"/>
                        <a:t>충실성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371189904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경쟁 제품 차별성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58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71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211474667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창업 목표 구체성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91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449772485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팀원의 전문성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78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91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98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3186512512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시장 진출 가능성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616638462"/>
                  </a:ext>
                </a:extLst>
              </a:tr>
            </a:tbl>
          </a:graphicData>
        </a:graphic>
      </p:graphicFrame>
      <p:graphicFrame>
        <p:nvGraphicFramePr>
          <p:cNvPr id="14" name="표 10">
            <a:extLst>
              <a:ext uri="{FF2B5EF4-FFF2-40B4-BE49-F238E27FC236}">
                <a16:creationId xmlns:a16="http://schemas.microsoft.com/office/drawing/2014/main" id="{17A8E078-C6B5-F81B-589E-16F56342D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93429"/>
              </p:ext>
            </p:extLst>
          </p:nvPr>
        </p:nvGraphicFramePr>
        <p:xfrm>
          <a:off x="9615084" y="6471645"/>
          <a:ext cx="8037436" cy="32282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2496">
                  <a:extLst>
                    <a:ext uri="{9D8B030D-6E8A-4147-A177-3AD203B41FA5}">
                      <a16:colId xmlns:a16="http://schemas.microsoft.com/office/drawing/2014/main" val="3275891662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3267166641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3429923797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2952705264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1370210346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1075715817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793405880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2360527509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887220164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3321878015"/>
                    </a:ext>
                  </a:extLst>
                </a:gridCol>
                <a:gridCol w="622494">
                  <a:extLst>
                    <a:ext uri="{9D8B030D-6E8A-4147-A177-3AD203B41FA5}">
                      <a16:colId xmlns:a16="http://schemas.microsoft.com/office/drawing/2014/main" val="2770735701"/>
                    </a:ext>
                  </a:extLst>
                </a:gridCol>
              </a:tblGrid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epoch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4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6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8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14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16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18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20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251698643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창업 아이템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0451781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창업 분야 이해도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8473851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창업 아이템 시장성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6833735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내용의 </a:t>
                      </a:r>
                      <a:r>
                        <a:rPr lang="ko-KR" altLang="en-US" sz="1500" dirty="0" err="1"/>
                        <a:t>충실성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71189904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경쟁 제품 차별성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474667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창업 목표 구체성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49772485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팀원의 전문성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6512512"/>
                  </a:ext>
                </a:extLst>
              </a:tr>
              <a:tr h="35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시장 진출 가능성</a:t>
                      </a:r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663846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1514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0F2ED-8EA5-224C-69B4-577A0E6D2386}"/>
              </a:ext>
            </a:extLst>
          </p:cNvPr>
          <p:cNvSpPr txBox="1"/>
          <p:nvPr/>
        </p:nvSpPr>
        <p:spPr>
          <a:xfrm>
            <a:off x="567206" y="323590"/>
            <a:ext cx="1185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모델 결과 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BMC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DD1236-7B36-0DDA-CEBE-E2359F7CCE0F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98D20F3-CFBC-5831-E89A-880EB92E8B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" t="3532" r="7641" b="5783"/>
          <a:stretch/>
        </p:blipFill>
        <p:spPr>
          <a:xfrm>
            <a:off x="679178" y="2705000"/>
            <a:ext cx="7993744" cy="31641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F2D750-9299-E59A-2F0B-3AF6A63CAE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" t="3599" r="7551" b="5847"/>
          <a:stretch/>
        </p:blipFill>
        <p:spPr>
          <a:xfrm>
            <a:off x="679178" y="6509041"/>
            <a:ext cx="8006444" cy="31692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FE5D68-5C45-D000-741D-A6E98851A46A}"/>
              </a:ext>
            </a:extLst>
          </p:cNvPr>
          <p:cNvSpPr txBox="1"/>
          <p:nvPr/>
        </p:nvSpPr>
        <p:spPr>
          <a:xfrm>
            <a:off x="494968" y="6152136"/>
            <a:ext cx="17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 / test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38B0B9A2-05F5-FBF5-EF1C-22E6949F8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510004"/>
              </p:ext>
            </p:extLst>
          </p:nvPr>
        </p:nvGraphicFramePr>
        <p:xfrm>
          <a:off x="9615080" y="6246370"/>
          <a:ext cx="7993742" cy="34629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02642">
                  <a:extLst>
                    <a:ext uri="{9D8B030D-6E8A-4147-A177-3AD203B41FA5}">
                      <a16:colId xmlns:a16="http://schemas.microsoft.com/office/drawing/2014/main" val="3275891662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3267166641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3429923797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2952705264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1370210346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1075715817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793405880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2360527509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887220164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3321878015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2770735701"/>
                    </a:ext>
                  </a:extLst>
                </a:gridCol>
              </a:tblGrid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epoch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4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6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8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14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16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18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20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251698643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Channels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53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2930451781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CustomerSeg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58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69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69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4118473851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58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53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58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69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356833735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KeyActivities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53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58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371189904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CustomerRelation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211474667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KeyResources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69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58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58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58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449772485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ValueProposition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69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53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3186512512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KeyPartners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79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69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616638462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Revenue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69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69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66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61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306233402"/>
                  </a:ext>
                </a:extLst>
              </a:tr>
            </a:tbl>
          </a:graphicData>
        </a:graphic>
      </p:graphicFrame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AE8573B2-887B-033B-90ED-A576427E3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11496"/>
              </p:ext>
            </p:extLst>
          </p:nvPr>
        </p:nvGraphicFramePr>
        <p:xfrm>
          <a:off x="9615080" y="2440429"/>
          <a:ext cx="7993742" cy="343066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02642">
                  <a:extLst>
                    <a:ext uri="{9D8B030D-6E8A-4147-A177-3AD203B41FA5}">
                      <a16:colId xmlns:a16="http://schemas.microsoft.com/office/drawing/2014/main" val="3275891662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3267166641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3429923797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2952705264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1370210346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1075715817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793405880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2360527509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887220164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3321878015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2770735701"/>
                    </a:ext>
                  </a:extLst>
                </a:gridCol>
              </a:tblGrid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epoch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4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6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8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14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16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18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20</a:t>
                      </a:r>
                      <a:endParaRPr lang="ko-KR" altLang="en-US" sz="17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251698643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Channels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38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2930451781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CustomerSeg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4118473851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Cost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356833735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KeyActivities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71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371189904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CustomerRelation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211474667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KeyResources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91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449772485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ValueProposition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60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3186512512"/>
                  </a:ext>
                </a:extLst>
              </a:tr>
              <a:tr h="34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KeyPartners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61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77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91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616638462"/>
                  </a:ext>
                </a:extLst>
              </a:tr>
              <a:tr h="313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Revenue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66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68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92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93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94</a:t>
                      </a:r>
                      <a:endParaRPr lang="ko-KR" altLang="en-US" sz="1500" dirty="0"/>
                    </a:p>
                  </a:txBody>
                  <a:tcPr marL="85388" marR="85388" marT="42694" marB="42694"/>
                </a:tc>
                <a:extLst>
                  <a:ext uri="{0D108BD9-81ED-4DB2-BD59-A6C34878D82A}">
                    <a16:rowId xmlns:a16="http://schemas.microsoft.com/office/drawing/2014/main" val="1306233402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E0791B-093D-7F19-49A8-A963C149FBB1}"/>
              </a:ext>
            </a:extLst>
          </p:cNvPr>
          <p:cNvSpPr/>
          <p:nvPr/>
        </p:nvSpPr>
        <p:spPr>
          <a:xfrm>
            <a:off x="228600" y="2065149"/>
            <a:ext cx="17830800" cy="7838821"/>
          </a:xfrm>
          <a:prstGeom prst="roundRect">
            <a:avLst>
              <a:gd name="adj" fmla="val 4912"/>
            </a:avLst>
          </a:prstGeom>
          <a:noFill/>
          <a:ln w="28575">
            <a:solidFill>
              <a:srgbClr val="7ED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A29CD-35B9-2DD9-EE21-B96157C18CED}"/>
              </a:ext>
            </a:extLst>
          </p:cNvPr>
          <p:cNvSpPr txBox="1"/>
          <p:nvPr/>
        </p:nvSpPr>
        <p:spPr>
          <a:xfrm>
            <a:off x="567206" y="1399615"/>
            <a:ext cx="10634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BMC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koBERT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학습시킨 결과를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Tensorboard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시각화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02DDE-CB57-91FC-A3DF-09ABA12543DA}"/>
              </a:ext>
            </a:extLst>
          </p:cNvPr>
          <p:cNvSpPr txBox="1"/>
          <p:nvPr/>
        </p:nvSpPr>
        <p:spPr>
          <a:xfrm>
            <a:off x="635480" y="2365093"/>
            <a:ext cx="17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 / train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024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0F2ED-8EA5-224C-69B4-577A0E6D2386}"/>
              </a:ext>
            </a:extLst>
          </p:cNvPr>
          <p:cNvSpPr txBox="1"/>
          <p:nvPr/>
        </p:nvSpPr>
        <p:spPr>
          <a:xfrm>
            <a:off x="567206" y="323590"/>
            <a:ext cx="1185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인사이트 도출 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DD1236-7B36-0DDA-CEBE-E2359F7CCE0F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A6D9D9-2FEC-EEB4-D406-EC8D4756205C}"/>
              </a:ext>
            </a:extLst>
          </p:cNvPr>
          <p:cNvSpPr txBox="1"/>
          <p:nvPr/>
        </p:nvSpPr>
        <p:spPr>
          <a:xfrm>
            <a:off x="567206" y="1729040"/>
            <a:ext cx="17161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사업평가 어플리케이션 구축 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창업자들이 쉽게 사업에 대해 객관적인 평가를 받을 수 있고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시간이 지날수록 창업 관련 데이터가 축적되면서 새로운 인사이트를 도출할 가능성 제시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E6308-9ADE-1CF1-7BF7-6DDAF6D02B27}"/>
              </a:ext>
            </a:extLst>
          </p:cNvPr>
          <p:cNvSpPr/>
          <p:nvPr/>
        </p:nvSpPr>
        <p:spPr>
          <a:xfrm>
            <a:off x="228600" y="3314702"/>
            <a:ext cx="17830800" cy="6589268"/>
          </a:xfrm>
          <a:prstGeom prst="roundRect">
            <a:avLst>
              <a:gd name="adj" fmla="val 4912"/>
            </a:avLst>
          </a:prstGeom>
          <a:noFill/>
          <a:ln w="28575">
            <a:solidFill>
              <a:srgbClr val="7ED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7B5A6A8-209E-5EE1-BAF0-FE12694DFD0A}"/>
              </a:ext>
            </a:extLst>
          </p:cNvPr>
          <p:cNvSpPr/>
          <p:nvPr/>
        </p:nvSpPr>
        <p:spPr>
          <a:xfrm>
            <a:off x="2191232" y="3962057"/>
            <a:ext cx="1227391" cy="590966"/>
          </a:xfrm>
          <a:prstGeom prst="roundRect">
            <a:avLst/>
          </a:prstGeom>
          <a:solidFill>
            <a:srgbClr val="7ED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DATA</a:t>
            </a:r>
            <a:endParaRPr lang="ko-KR" altLang="en-US" sz="2400" b="1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3AFB22B-8E58-BEBC-B479-57DC7E4AE7CF}"/>
              </a:ext>
            </a:extLst>
          </p:cNvPr>
          <p:cNvSpPr/>
          <p:nvPr/>
        </p:nvSpPr>
        <p:spPr>
          <a:xfrm>
            <a:off x="1761688" y="5652301"/>
            <a:ext cx="2057399" cy="990600"/>
          </a:xfrm>
          <a:prstGeom prst="roundRect">
            <a:avLst/>
          </a:prstGeom>
          <a:solidFill>
            <a:srgbClr val="7ED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/>
              <a:t>APP</a:t>
            </a:r>
            <a:endParaRPr lang="ko-KR" altLang="en-US" sz="4800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1EF675D-5B27-C48E-B12C-00D009E6C7A8}"/>
              </a:ext>
            </a:extLst>
          </p:cNvPr>
          <p:cNvCxnSpPr>
            <a:cxnSpLocks/>
          </p:cNvCxnSpPr>
          <p:nvPr/>
        </p:nvCxnSpPr>
        <p:spPr>
          <a:xfrm>
            <a:off x="2804509" y="4903100"/>
            <a:ext cx="0" cy="661201"/>
          </a:xfrm>
          <a:prstGeom prst="straightConnector1">
            <a:avLst/>
          </a:prstGeom>
          <a:ln w="57150">
            <a:solidFill>
              <a:srgbClr val="7ED8F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1749050-002C-04BE-DC49-F45033F599BE}"/>
              </a:ext>
            </a:extLst>
          </p:cNvPr>
          <p:cNvCxnSpPr>
            <a:cxnSpLocks/>
          </p:cNvCxnSpPr>
          <p:nvPr/>
        </p:nvCxnSpPr>
        <p:spPr>
          <a:xfrm>
            <a:off x="3583657" y="6839442"/>
            <a:ext cx="398661" cy="621175"/>
          </a:xfrm>
          <a:prstGeom prst="straightConnector1">
            <a:avLst/>
          </a:prstGeom>
          <a:ln w="57150">
            <a:solidFill>
              <a:srgbClr val="7ED8F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A7979F1-ADE9-DD97-888E-4E04B91F5668}"/>
              </a:ext>
            </a:extLst>
          </p:cNvPr>
          <p:cNvCxnSpPr>
            <a:cxnSpLocks/>
          </p:cNvCxnSpPr>
          <p:nvPr/>
        </p:nvCxnSpPr>
        <p:spPr>
          <a:xfrm flipH="1">
            <a:off x="1347779" y="6872142"/>
            <a:ext cx="413909" cy="555831"/>
          </a:xfrm>
          <a:prstGeom prst="straightConnector1">
            <a:avLst/>
          </a:prstGeom>
          <a:ln w="57150">
            <a:solidFill>
              <a:srgbClr val="7ED8F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89F4478-E4DF-0C93-884C-D52AEC4F7264}"/>
              </a:ext>
            </a:extLst>
          </p:cNvPr>
          <p:cNvSpPr/>
          <p:nvPr/>
        </p:nvSpPr>
        <p:spPr>
          <a:xfrm>
            <a:off x="319083" y="7725444"/>
            <a:ext cx="2057392" cy="1073423"/>
          </a:xfrm>
          <a:prstGeom prst="ellipse">
            <a:avLst/>
          </a:prstGeom>
          <a:solidFill>
            <a:srgbClr val="7ED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구독 서비스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5A166AA-23F5-5CB5-D06F-082D3C06AB8F}"/>
              </a:ext>
            </a:extLst>
          </p:cNvPr>
          <p:cNvSpPr/>
          <p:nvPr/>
        </p:nvSpPr>
        <p:spPr>
          <a:xfrm>
            <a:off x="2953622" y="7720056"/>
            <a:ext cx="2057392" cy="1073423"/>
          </a:xfrm>
          <a:prstGeom prst="ellipse">
            <a:avLst/>
          </a:prstGeom>
          <a:solidFill>
            <a:srgbClr val="7ED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창업 컨설팅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76FA6A-5EAA-91C4-5A43-C595C325EBC8}"/>
              </a:ext>
            </a:extLst>
          </p:cNvPr>
          <p:cNvSpPr txBox="1"/>
          <p:nvPr/>
        </p:nvSpPr>
        <p:spPr>
          <a:xfrm>
            <a:off x="1013180" y="4912643"/>
            <a:ext cx="167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정보 추가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6C6CCF-89A4-9BB7-DF9C-A4A4AE8732E5}"/>
              </a:ext>
            </a:extLst>
          </p:cNvPr>
          <p:cNvSpPr txBox="1"/>
          <p:nvPr/>
        </p:nvSpPr>
        <p:spPr>
          <a:xfrm>
            <a:off x="423260" y="9061616"/>
            <a:ext cx="476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구축 후 가능한 인사이트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D920FD-DB07-C5CB-EAB9-78C433AB6C62}"/>
              </a:ext>
            </a:extLst>
          </p:cNvPr>
          <p:cNvSpPr txBox="1"/>
          <p:nvPr/>
        </p:nvSpPr>
        <p:spPr>
          <a:xfrm>
            <a:off x="6250525" y="9005373"/>
            <a:ext cx="5033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창업자들 초기 투자 자금 부족 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-&gt; </a:t>
            </a: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펀딩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이후 수수료 납부  </a:t>
            </a: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FFF4446B-EE48-9085-29B6-5A4571FDA5AE}"/>
              </a:ext>
            </a:extLst>
          </p:cNvPr>
          <p:cNvCxnSpPr>
            <a:cxnSpLocks/>
          </p:cNvCxnSpPr>
          <p:nvPr/>
        </p:nvCxnSpPr>
        <p:spPr>
          <a:xfrm>
            <a:off x="1622725" y="4227577"/>
            <a:ext cx="12700" cy="1831845"/>
          </a:xfrm>
          <a:prstGeom prst="curvedConnector3">
            <a:avLst>
              <a:gd name="adj1" fmla="val -5057142"/>
            </a:avLst>
          </a:prstGeom>
          <a:ln w="57150">
            <a:solidFill>
              <a:srgbClr val="7ED8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3E8EAB32-D56F-E96C-306D-A59D7CFD6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33" y="5075821"/>
            <a:ext cx="5472766" cy="313416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15513F-C117-9D4C-CBCC-3533151C2B64}"/>
              </a:ext>
            </a:extLst>
          </p:cNvPr>
          <p:cNvCxnSpPr>
            <a:cxnSpLocks/>
          </p:cNvCxnSpPr>
          <p:nvPr/>
        </p:nvCxnSpPr>
        <p:spPr>
          <a:xfrm>
            <a:off x="5486400" y="3737806"/>
            <a:ext cx="0" cy="5810189"/>
          </a:xfrm>
          <a:prstGeom prst="line">
            <a:avLst/>
          </a:prstGeom>
          <a:ln w="3175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7957E1-8EB0-C9F1-EADA-E9BBD70524BD}"/>
              </a:ext>
            </a:extLst>
          </p:cNvPr>
          <p:cNvCxnSpPr>
            <a:cxnSpLocks/>
          </p:cNvCxnSpPr>
          <p:nvPr/>
        </p:nvCxnSpPr>
        <p:spPr>
          <a:xfrm>
            <a:off x="12192000" y="3737806"/>
            <a:ext cx="0" cy="5810189"/>
          </a:xfrm>
          <a:prstGeom prst="line">
            <a:avLst/>
          </a:prstGeom>
          <a:ln w="3175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D1E758-FBA7-8055-9CFB-2C6C5A832A0A}"/>
              </a:ext>
            </a:extLst>
          </p:cNvPr>
          <p:cNvSpPr txBox="1"/>
          <p:nvPr/>
        </p:nvSpPr>
        <p:spPr>
          <a:xfrm>
            <a:off x="12600525" y="9005373"/>
            <a:ext cx="5033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창업 기업 생존율 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높이기 위한 플랫폼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7C95AA-B9CC-F1AE-0C03-FD7427389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228" y="4740548"/>
            <a:ext cx="5086231" cy="36783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244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0F2ED-8EA5-224C-69B4-577A0E6D2386}"/>
              </a:ext>
            </a:extLst>
          </p:cNvPr>
          <p:cNvSpPr txBox="1"/>
          <p:nvPr/>
        </p:nvSpPr>
        <p:spPr>
          <a:xfrm>
            <a:off x="567206" y="323590"/>
            <a:ext cx="1185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진행 후 </a:t>
            </a:r>
            <a:r>
              <a:rPr lang="ko-KR" altLang="en-US" sz="4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느낀점</a:t>
            </a:r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DD1236-7B36-0DDA-CEBE-E2359F7CCE0F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E6308-9ADE-1CF1-7BF7-6DDAF6D02B27}"/>
              </a:ext>
            </a:extLst>
          </p:cNvPr>
          <p:cNvSpPr/>
          <p:nvPr/>
        </p:nvSpPr>
        <p:spPr>
          <a:xfrm>
            <a:off x="228600" y="2324100"/>
            <a:ext cx="17830800" cy="6705600"/>
          </a:xfrm>
          <a:prstGeom prst="roundRect">
            <a:avLst>
              <a:gd name="adj" fmla="val 4912"/>
            </a:avLst>
          </a:prstGeom>
          <a:noFill/>
          <a:ln w="28575">
            <a:solidFill>
              <a:srgbClr val="7ED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40306-846D-8E37-F4D3-B32FBE296AEB}"/>
              </a:ext>
            </a:extLst>
          </p:cNvPr>
          <p:cNvSpPr txBox="1"/>
          <p:nvPr/>
        </p:nvSpPr>
        <p:spPr>
          <a:xfrm>
            <a:off x="685800" y="2552425"/>
            <a:ext cx="259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</a:t>
            </a: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전처리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CA7DFD-482A-3A16-4F8F-E9D0F069DED2}"/>
              </a:ext>
            </a:extLst>
          </p:cNvPr>
          <p:cNvCxnSpPr>
            <a:cxnSpLocks/>
          </p:cNvCxnSpPr>
          <p:nvPr/>
        </p:nvCxnSpPr>
        <p:spPr>
          <a:xfrm>
            <a:off x="7467600" y="2552122"/>
            <a:ext cx="0" cy="6080176"/>
          </a:xfrm>
          <a:prstGeom prst="line">
            <a:avLst/>
          </a:prstGeom>
          <a:ln w="3175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D5F051-E179-6CC9-3D86-18D8B6CB95ED}"/>
              </a:ext>
            </a:extLst>
          </p:cNvPr>
          <p:cNvSpPr txBox="1"/>
          <p:nvPr/>
        </p:nvSpPr>
        <p:spPr>
          <a:xfrm>
            <a:off x="7676287" y="2552122"/>
            <a:ext cx="259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 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모델링 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3" descr="C:\Users\aacb4\Downloads\Hugging-Face.jpg">
            <a:extLst>
              <a:ext uri="{FF2B5EF4-FFF2-40B4-BE49-F238E27FC236}">
                <a16:creationId xmlns:a16="http://schemas.microsoft.com/office/drawing/2014/main" id="{04430F46-9080-F6E6-DD52-624893F2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427" y="3615540"/>
            <a:ext cx="2714625" cy="19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D09E6A-F0B2-532A-34AA-4EC162CB6D99}"/>
              </a:ext>
            </a:extLst>
          </p:cNvPr>
          <p:cNvSpPr txBox="1"/>
          <p:nvPr/>
        </p:nvSpPr>
        <p:spPr>
          <a:xfrm>
            <a:off x="908424" y="3615540"/>
            <a:ext cx="52552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서면 평가표에서</a:t>
            </a:r>
            <a:r>
              <a:rPr lang="en-US" altLang="ko-KR" sz="2000" dirty="0"/>
              <a:t> </a:t>
            </a:r>
            <a:r>
              <a:rPr lang="ko-KR" altLang="en-US" sz="2000" dirty="0"/>
              <a:t>항목마다 평가 기준을 정하는 영역을 정하는데 이것은 정해진 기준 없이 심사의원마다 기준이 다르기 때문에 어떻게 기준을 정해서 텍스트를 </a:t>
            </a:r>
            <a:r>
              <a:rPr lang="ko-KR" altLang="en-US" sz="2000" dirty="0" err="1"/>
              <a:t>라벨링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해야하는지</a:t>
            </a:r>
            <a:r>
              <a:rPr lang="ko-KR" altLang="en-US" sz="2000" dirty="0"/>
              <a:t> 고민이 많았다</a:t>
            </a:r>
            <a:r>
              <a:rPr lang="en-US" altLang="ko-KR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/>
              <a:t>객관적인 데이터를 얻기 위해서는 </a:t>
            </a:r>
            <a:r>
              <a:rPr lang="en-US" altLang="ko-KR" sz="2000" dirty="0"/>
              <a:t>              </a:t>
            </a:r>
            <a:r>
              <a:rPr lang="ko-KR" altLang="en-US" sz="2000" dirty="0"/>
              <a:t>통일된 사업계획서 양식이 필요하다고 생각합니다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/>
              <a:t> 심사의원들이 평가하는 부분의 기준이 구체적으로 정해져 있다면 양질의 데이터를 얻을 수 있다고 생각합니다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E9E89-6A5C-B4FE-47B0-70601A5C078B}"/>
              </a:ext>
            </a:extLst>
          </p:cNvPr>
          <p:cNvSpPr txBox="1"/>
          <p:nvPr/>
        </p:nvSpPr>
        <p:spPr>
          <a:xfrm>
            <a:off x="8689752" y="3615540"/>
            <a:ext cx="56696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2000" dirty="0"/>
              <a:t>Hugging face</a:t>
            </a:r>
            <a:r>
              <a:rPr lang="ko-KR" altLang="en-US" sz="2000" dirty="0"/>
              <a:t>에서 이미 훈련된 </a:t>
            </a:r>
            <a:r>
              <a:rPr lang="en-US" altLang="ko-KR" sz="2000" dirty="0" err="1"/>
              <a:t>koBERT</a:t>
            </a:r>
            <a:r>
              <a:rPr lang="en-US" altLang="ko-KR" sz="2000" dirty="0"/>
              <a:t> </a:t>
            </a:r>
            <a:r>
              <a:rPr lang="ko-KR" altLang="en-US" sz="2000" dirty="0"/>
              <a:t>모델 적용해 사용함에도 불구하고 모델을 돌리는 것은 생각보다 무척 까다로웠다</a:t>
            </a:r>
            <a:r>
              <a:rPr lang="en-US" altLang="ko-KR" sz="2000" dirty="0"/>
              <a:t>.</a:t>
            </a:r>
            <a:r>
              <a:rPr lang="ko-KR" altLang="en-US" sz="2000" dirty="0"/>
              <a:t> 특히 </a:t>
            </a:r>
            <a:r>
              <a:rPr lang="en-US" altLang="ko-KR" sz="2000" dirty="0"/>
              <a:t>python </a:t>
            </a:r>
            <a:r>
              <a:rPr lang="ko-KR" altLang="en-US" sz="2000" dirty="0"/>
              <a:t>버전 환경에 따라 동작이 잘 안될 때가 많고 </a:t>
            </a:r>
            <a:r>
              <a:rPr lang="en-US" altLang="ko-KR" sz="2000" dirty="0" err="1"/>
              <a:t>koBERT</a:t>
            </a:r>
            <a:r>
              <a:rPr lang="en-US" altLang="ko-KR" sz="2000" dirty="0"/>
              <a:t> </a:t>
            </a:r>
            <a:r>
              <a:rPr lang="ko-KR" altLang="en-US" sz="2000" dirty="0"/>
              <a:t>모델 자체가 윈도우에서 실행하기 어려워 이를 해결하기 위해 리눅스 서버환경에서 모델작업을 수행했습니다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/>
              <a:t>언어 모델링 자체가 만개 이상의 데이터를 요구하는데  주어진 데이터는 적었기 때문에 훈련에 한계가 명확했고 </a:t>
            </a:r>
            <a:r>
              <a:rPr lang="en-US" altLang="ko-KR" sz="2000" dirty="0"/>
              <a:t>Test acc</a:t>
            </a:r>
            <a:r>
              <a:rPr lang="ko-KR" altLang="en-US" sz="2000" dirty="0"/>
              <a:t>가 잘 나오지 않는 점이 아쉬웠습니다</a:t>
            </a:r>
            <a:r>
              <a:rPr lang="en-US" altLang="ko-KR" sz="20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738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2E60A-1563-3D86-E19E-68A93091AC47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5C4E9C-ABE0-48CE-59BC-D29612277B52}"/>
              </a:ext>
            </a:extLst>
          </p:cNvPr>
          <p:cNvSpPr txBox="1"/>
          <p:nvPr/>
        </p:nvSpPr>
        <p:spPr>
          <a:xfrm>
            <a:off x="567206" y="323590"/>
            <a:ext cx="6265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추진 배경 및 현황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2B5E9-784D-3529-9B29-5CDBF2ED4E1D}"/>
              </a:ext>
            </a:extLst>
          </p:cNvPr>
          <p:cNvSpPr txBox="1"/>
          <p:nvPr/>
        </p:nvSpPr>
        <p:spPr>
          <a:xfrm>
            <a:off x="592606" y="1638300"/>
            <a:ext cx="17161994" cy="1314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매년 신규 창업자 수는 많아지지만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투자 유치액은 줄어듦으로 신규 창업의 장벽이 높아지는 상황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창업하는데 좋은 아이디어임에도 불구하고 투자를 받지 못하는 경우가 발생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E4CA2B-9EFA-6D8C-AE51-8368E24B353B}"/>
              </a:ext>
            </a:extLst>
          </p:cNvPr>
          <p:cNvGrpSpPr/>
          <p:nvPr/>
        </p:nvGrpSpPr>
        <p:grpSpPr>
          <a:xfrm>
            <a:off x="1343293" y="4194986"/>
            <a:ext cx="9553307" cy="5452879"/>
            <a:chOff x="962293" y="3902159"/>
            <a:chExt cx="9553307" cy="545287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368FE89A-96EA-2B64-3EE4-4ADB5578AE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95189532"/>
                </p:ext>
              </p:extLst>
            </p:nvPr>
          </p:nvGraphicFramePr>
          <p:xfrm>
            <a:off x="962293" y="3908893"/>
            <a:ext cx="7800707" cy="52004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A4FC7-2F0C-0E40-7BF2-124DBA1A0F1B}"/>
                </a:ext>
              </a:extLst>
            </p:cNvPr>
            <p:cNvSpPr txBox="1"/>
            <p:nvPr/>
          </p:nvSpPr>
          <p:spPr>
            <a:xfrm>
              <a:off x="1143000" y="9016484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자료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중소벤처기업부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D54485-7C44-8BF7-91AC-6D519CF0CE24}"/>
                </a:ext>
              </a:extLst>
            </p:cNvPr>
            <p:cNvSpPr txBox="1"/>
            <p:nvPr/>
          </p:nvSpPr>
          <p:spPr>
            <a:xfrm>
              <a:off x="7620000" y="3902159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단위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만 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67CA20-2D3F-FF07-B17D-FC8F203DC4BA}"/>
              </a:ext>
            </a:extLst>
          </p:cNvPr>
          <p:cNvSpPr txBox="1"/>
          <p:nvPr/>
        </p:nvSpPr>
        <p:spPr>
          <a:xfrm>
            <a:off x="3337560" y="3708383"/>
            <a:ext cx="252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창업 법인기업 수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A767ED8-FB4D-03C5-5E29-B3C165364C30}"/>
              </a:ext>
            </a:extLst>
          </p:cNvPr>
          <p:cNvSpPr/>
          <p:nvPr/>
        </p:nvSpPr>
        <p:spPr>
          <a:xfrm>
            <a:off x="228600" y="3404294"/>
            <a:ext cx="17830800" cy="6499676"/>
          </a:xfrm>
          <a:prstGeom prst="roundRect">
            <a:avLst>
              <a:gd name="adj" fmla="val 4912"/>
            </a:avLst>
          </a:prstGeom>
          <a:noFill/>
          <a:ln w="28575">
            <a:solidFill>
              <a:srgbClr val="7ED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B1E02CB-69B4-F42B-E91B-53FD377B2B42}"/>
              </a:ext>
            </a:extLst>
          </p:cNvPr>
          <p:cNvCxnSpPr>
            <a:cxnSpLocks/>
          </p:cNvCxnSpPr>
          <p:nvPr/>
        </p:nvCxnSpPr>
        <p:spPr>
          <a:xfrm>
            <a:off x="9753600" y="3708383"/>
            <a:ext cx="0" cy="5810189"/>
          </a:xfrm>
          <a:prstGeom prst="line">
            <a:avLst/>
          </a:prstGeom>
          <a:ln w="3175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C3657E-4564-119F-673B-8B378ABA175F}"/>
              </a:ext>
            </a:extLst>
          </p:cNvPr>
          <p:cNvSpPr txBox="1"/>
          <p:nvPr/>
        </p:nvSpPr>
        <p:spPr>
          <a:xfrm>
            <a:off x="10258693" y="9309311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자료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스타트업얼라이언스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8DE3E10E-0BEA-B1CB-68BD-5749EB67EF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030008"/>
              </p:ext>
            </p:extLst>
          </p:nvPr>
        </p:nvGraphicFramePr>
        <p:xfrm>
          <a:off x="10258693" y="4471503"/>
          <a:ext cx="7184094" cy="4789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34F606C-576C-9FD9-7004-D65BA7A1C9F1}"/>
              </a:ext>
            </a:extLst>
          </p:cNvPr>
          <p:cNvSpPr txBox="1"/>
          <p:nvPr/>
        </p:nvSpPr>
        <p:spPr>
          <a:xfrm>
            <a:off x="12252960" y="3708383"/>
            <a:ext cx="315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스타트업 투자 </a:t>
            </a: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유치액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7309FA-8230-0B4E-DD88-4E99CC0E7CBE}"/>
              </a:ext>
            </a:extLst>
          </p:cNvPr>
          <p:cNvSpPr txBox="1"/>
          <p:nvPr/>
        </p:nvSpPr>
        <p:spPr>
          <a:xfrm>
            <a:off x="15994987" y="4163968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단위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십억원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2E60A-1563-3D86-E19E-68A93091AC47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32B5E9-784D-3529-9B29-5CDBF2ED4E1D}"/>
              </a:ext>
            </a:extLst>
          </p:cNvPr>
          <p:cNvSpPr txBox="1"/>
          <p:nvPr/>
        </p:nvSpPr>
        <p:spPr>
          <a:xfrm>
            <a:off x="596651" y="1578621"/>
            <a:ext cx="17161994" cy="196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창업 중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후기 기업 투자비율은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76%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반해 창업 초기기업 투자비율은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24%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밖에 해당되지 않는다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또한 창업 기업 생존율이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OECD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비교했을 때 연차가 지날수록 낮아지고 있음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</a:rPr>
              <a:t>따라서</a:t>
            </a: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</a:rPr>
              <a:t>객관적인 사업계획서 평가를 통해</a:t>
            </a: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</a:rPr>
              <a:t>사업 아이템에 대한 적절한 투자가 이뤄지도록 조치가 필요 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7CA20-2D3F-FF07-B17D-FC8F203DC4BA}"/>
              </a:ext>
            </a:extLst>
          </p:cNvPr>
          <p:cNvSpPr txBox="1"/>
          <p:nvPr/>
        </p:nvSpPr>
        <p:spPr>
          <a:xfrm>
            <a:off x="12117681" y="3968153"/>
            <a:ext cx="259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창업 기업 생존율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A767ED8-FB4D-03C5-5E29-B3C165364C30}"/>
              </a:ext>
            </a:extLst>
          </p:cNvPr>
          <p:cNvSpPr/>
          <p:nvPr/>
        </p:nvSpPr>
        <p:spPr>
          <a:xfrm>
            <a:off x="228600" y="3708382"/>
            <a:ext cx="17830800" cy="6195587"/>
          </a:xfrm>
          <a:prstGeom prst="roundRect">
            <a:avLst>
              <a:gd name="adj" fmla="val 4912"/>
            </a:avLst>
          </a:prstGeom>
          <a:noFill/>
          <a:ln w="28575">
            <a:solidFill>
              <a:srgbClr val="7ED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B1E02CB-69B4-F42B-E91B-53FD377B2B42}"/>
              </a:ext>
            </a:extLst>
          </p:cNvPr>
          <p:cNvCxnSpPr>
            <a:cxnSpLocks/>
          </p:cNvCxnSpPr>
          <p:nvPr/>
        </p:nvCxnSpPr>
        <p:spPr>
          <a:xfrm>
            <a:off x="9144000" y="4018213"/>
            <a:ext cx="0" cy="5810189"/>
          </a:xfrm>
          <a:prstGeom prst="line">
            <a:avLst/>
          </a:prstGeom>
          <a:ln w="3175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E327A3-72FB-2839-FC8A-018438838088}"/>
              </a:ext>
            </a:extLst>
          </p:cNvPr>
          <p:cNvGrpSpPr/>
          <p:nvPr/>
        </p:nvGrpSpPr>
        <p:grpSpPr>
          <a:xfrm>
            <a:off x="9759779" y="4737440"/>
            <a:ext cx="7831018" cy="3542744"/>
            <a:chOff x="10792173" y="4185409"/>
            <a:chExt cx="7100045" cy="5025119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2F1B235-34AC-DB5E-4BC6-E506BCA37B26}"/>
                </a:ext>
              </a:extLst>
            </p:cNvPr>
            <p:cNvGraphicFramePr/>
            <p:nvPr/>
          </p:nvGraphicFramePr>
          <p:xfrm>
            <a:off x="10792173" y="4411830"/>
            <a:ext cx="7100045" cy="47333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7791BC-1F19-4748-8690-B6B4686D15B0}"/>
                </a:ext>
              </a:extLst>
            </p:cNvPr>
            <p:cNvSpPr txBox="1"/>
            <p:nvPr/>
          </p:nvSpPr>
          <p:spPr>
            <a:xfrm>
              <a:off x="10792173" y="8871974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자료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OECD,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중소기업벤처부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7E812E-4F46-B4F3-E01F-3ED178B213DD}"/>
                </a:ext>
              </a:extLst>
            </p:cNvPr>
            <p:cNvSpPr txBox="1"/>
            <p:nvPr/>
          </p:nvSpPr>
          <p:spPr>
            <a:xfrm>
              <a:off x="11201400" y="4185409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단위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:%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BD4642D-6CB8-F1DF-7657-8093E99FBFCB}"/>
              </a:ext>
            </a:extLst>
          </p:cNvPr>
          <p:cNvGrpSpPr/>
          <p:nvPr/>
        </p:nvGrpSpPr>
        <p:grpSpPr>
          <a:xfrm>
            <a:off x="1905309" y="4758629"/>
            <a:ext cx="5561983" cy="4095092"/>
            <a:chOff x="4547730" y="5568494"/>
            <a:chExt cx="5561983" cy="409509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7E7CEDC-1CB1-C8D3-F2D0-B4F4B6AA69F1}"/>
                </a:ext>
              </a:extLst>
            </p:cNvPr>
            <p:cNvGrpSpPr/>
            <p:nvPr/>
          </p:nvGrpSpPr>
          <p:grpSpPr>
            <a:xfrm>
              <a:off x="4740478" y="5920593"/>
              <a:ext cx="5176487" cy="3742993"/>
              <a:chOff x="9336986" y="4006513"/>
              <a:chExt cx="7162800" cy="5179248"/>
            </a:xfrm>
          </p:grpSpPr>
          <p:graphicFrame>
            <p:nvGraphicFramePr>
              <p:cNvPr id="46" name="차트 45">
                <a:extLst>
                  <a:ext uri="{FF2B5EF4-FFF2-40B4-BE49-F238E27FC236}">
                    <a16:creationId xmlns:a16="http://schemas.microsoft.com/office/drawing/2014/main" id="{362F813A-CC1B-68BF-C19F-57BB4D006331}"/>
                  </a:ext>
                </a:extLst>
              </p:cNvPr>
              <p:cNvGraphicFramePr/>
              <p:nvPr/>
            </p:nvGraphicFramePr>
            <p:xfrm>
              <a:off x="9336986" y="4006513"/>
              <a:ext cx="7162800" cy="4775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8D9A75C-9D6E-1532-0D5C-679382EC2D51}"/>
                  </a:ext>
                </a:extLst>
              </p:cNvPr>
              <p:cNvSpPr txBox="1"/>
              <p:nvPr/>
            </p:nvSpPr>
            <p:spPr>
              <a:xfrm>
                <a:off x="11840383" y="8847207"/>
                <a:ext cx="2895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자료</a:t>
                </a:r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벤처 캐피탈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1AA093-F896-AB88-8D38-2992DFDC785A}"/>
                  </a:ext>
                </a:extLst>
              </p:cNvPr>
              <p:cNvSpPr txBox="1"/>
              <p:nvPr/>
            </p:nvSpPr>
            <p:spPr>
              <a:xfrm>
                <a:off x="11727820" y="6768400"/>
                <a:ext cx="1088675" cy="63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76%</a:t>
                </a:r>
                <a:endParaRPr lang="ko-KR" altLang="en-US" sz="2400" b="1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8E56111-7AD6-982E-BD62-4EB72980586A}"/>
                  </a:ext>
                </a:extLst>
              </p:cNvPr>
              <p:cNvSpPr txBox="1"/>
              <p:nvPr/>
            </p:nvSpPr>
            <p:spPr>
              <a:xfrm>
                <a:off x="13416171" y="5295454"/>
                <a:ext cx="1319800" cy="63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24%</a:t>
                </a:r>
                <a:endParaRPr lang="ko-KR" altLang="en-US" sz="2400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507628-9B2E-FF9C-03F5-279A7569FDCE}"/>
                </a:ext>
              </a:extLst>
            </p:cNvPr>
            <p:cNvSpPr txBox="1"/>
            <p:nvPr/>
          </p:nvSpPr>
          <p:spPr>
            <a:xfrm>
              <a:off x="7950404" y="5568494"/>
              <a:ext cx="2159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창업초기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54227D1-A591-6021-E782-D5BCFEABF42B}"/>
                </a:ext>
              </a:extLst>
            </p:cNvPr>
            <p:cNvSpPr txBox="1"/>
            <p:nvPr/>
          </p:nvSpPr>
          <p:spPr>
            <a:xfrm>
              <a:off x="4547730" y="9218861"/>
              <a:ext cx="2159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창업 중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후기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5F05388-42A6-851A-C446-A822D756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2633" y="5984901"/>
              <a:ext cx="152400" cy="2794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126013A8-0E49-E219-9846-B16AD78C9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8677" y="8801100"/>
              <a:ext cx="213482" cy="2707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B88CA15-1932-3AB3-B160-E1522961183C}"/>
              </a:ext>
            </a:extLst>
          </p:cNvPr>
          <p:cNvSpPr txBox="1"/>
          <p:nvPr/>
        </p:nvSpPr>
        <p:spPr>
          <a:xfrm>
            <a:off x="2939686" y="3957949"/>
            <a:ext cx="349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창업 초기기업 투자 비율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6AE451-1430-C4BA-C580-98D23BE17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746582"/>
              </p:ext>
            </p:extLst>
          </p:nvPr>
        </p:nvGraphicFramePr>
        <p:xfrm>
          <a:off x="9686715" y="8637478"/>
          <a:ext cx="7831020" cy="1107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5170">
                  <a:extLst>
                    <a:ext uri="{9D8B030D-6E8A-4147-A177-3AD203B41FA5}">
                      <a16:colId xmlns:a16="http://schemas.microsoft.com/office/drawing/2014/main" val="2361532956"/>
                    </a:ext>
                  </a:extLst>
                </a:gridCol>
                <a:gridCol w="1305170">
                  <a:extLst>
                    <a:ext uri="{9D8B030D-6E8A-4147-A177-3AD203B41FA5}">
                      <a16:colId xmlns:a16="http://schemas.microsoft.com/office/drawing/2014/main" val="2368783815"/>
                    </a:ext>
                  </a:extLst>
                </a:gridCol>
                <a:gridCol w="1305170">
                  <a:extLst>
                    <a:ext uri="{9D8B030D-6E8A-4147-A177-3AD203B41FA5}">
                      <a16:colId xmlns:a16="http://schemas.microsoft.com/office/drawing/2014/main" val="4173298950"/>
                    </a:ext>
                  </a:extLst>
                </a:gridCol>
                <a:gridCol w="1305170">
                  <a:extLst>
                    <a:ext uri="{9D8B030D-6E8A-4147-A177-3AD203B41FA5}">
                      <a16:colId xmlns:a16="http://schemas.microsoft.com/office/drawing/2014/main" val="1882659112"/>
                    </a:ext>
                  </a:extLst>
                </a:gridCol>
                <a:gridCol w="1305170">
                  <a:extLst>
                    <a:ext uri="{9D8B030D-6E8A-4147-A177-3AD203B41FA5}">
                      <a16:colId xmlns:a16="http://schemas.microsoft.com/office/drawing/2014/main" val="2368859490"/>
                    </a:ext>
                  </a:extLst>
                </a:gridCol>
                <a:gridCol w="1305170">
                  <a:extLst>
                    <a:ext uri="{9D8B030D-6E8A-4147-A177-3AD203B41FA5}">
                      <a16:colId xmlns:a16="http://schemas.microsoft.com/office/drawing/2014/main" val="901745782"/>
                    </a:ext>
                  </a:extLst>
                </a:gridCol>
              </a:tblGrid>
              <a:tr h="11938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 err="1"/>
                        <a:t>년차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 err="1"/>
                        <a:t>년차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 err="1"/>
                        <a:t>년차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 err="1"/>
                        <a:t>년차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년차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2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49.5%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42.6%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32.8%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29.2%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23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OECD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80.8%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66.8%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57.2%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47.2%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40.7%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5224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FCEA0E-9992-0B41-6034-F8DC9DF3B983}"/>
              </a:ext>
            </a:extLst>
          </p:cNvPr>
          <p:cNvSpPr txBox="1"/>
          <p:nvPr/>
        </p:nvSpPr>
        <p:spPr>
          <a:xfrm>
            <a:off x="567206" y="323590"/>
            <a:ext cx="6265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추진 배경 및 현황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5004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2E60A-1563-3D86-E19E-68A93091AC47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5C4E9C-ABE0-48CE-59BC-D29612277B52}"/>
              </a:ext>
            </a:extLst>
          </p:cNvPr>
          <p:cNvSpPr txBox="1"/>
          <p:nvPr/>
        </p:nvSpPr>
        <p:spPr>
          <a:xfrm>
            <a:off x="567206" y="323590"/>
            <a:ext cx="6265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목표 수립 및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2B5E9-784D-3529-9B29-5CDBF2ED4E1D}"/>
              </a:ext>
            </a:extLst>
          </p:cNvPr>
          <p:cNvSpPr txBox="1"/>
          <p:nvPr/>
        </p:nvSpPr>
        <p:spPr>
          <a:xfrm>
            <a:off x="596651" y="1578621"/>
            <a:ext cx="17161994" cy="1314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신규 창업자의 사업계획서를 받아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기계학습 알고리즘을 이용한 평가를 실시하고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객관적으로 평가된 지표를 투자자에게 제공하는 형태로 서비스를 구성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A767ED8-FB4D-03C5-5E29-B3C165364C30}"/>
              </a:ext>
            </a:extLst>
          </p:cNvPr>
          <p:cNvSpPr/>
          <p:nvPr/>
        </p:nvSpPr>
        <p:spPr>
          <a:xfrm>
            <a:off x="228600" y="3214660"/>
            <a:ext cx="17830800" cy="6689309"/>
          </a:xfrm>
          <a:prstGeom prst="roundRect">
            <a:avLst>
              <a:gd name="adj" fmla="val 4912"/>
            </a:avLst>
          </a:prstGeom>
          <a:noFill/>
          <a:ln w="28575">
            <a:solidFill>
              <a:srgbClr val="7ED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71888B0-3C38-1D4D-C14A-A7B55E8666C1}"/>
              </a:ext>
            </a:extLst>
          </p:cNvPr>
          <p:cNvGrpSpPr/>
          <p:nvPr/>
        </p:nvGrpSpPr>
        <p:grpSpPr>
          <a:xfrm>
            <a:off x="9023866" y="4076700"/>
            <a:ext cx="8923895" cy="5095783"/>
            <a:chOff x="495851" y="4232293"/>
            <a:chExt cx="9209851" cy="525907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5EC39D8-51C3-7AE5-9BA4-A599FCB73E22}"/>
                </a:ext>
              </a:extLst>
            </p:cNvPr>
            <p:cNvSpPr txBox="1"/>
            <p:nvPr/>
          </p:nvSpPr>
          <p:spPr>
            <a:xfrm>
              <a:off x="2277519" y="4232293"/>
              <a:ext cx="6334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모델에서 평가받은 데이터를 통한 신뢰 구축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2C4ACCE-E211-725E-7F9E-1E27385DF91C}"/>
                </a:ext>
              </a:extLst>
            </p:cNvPr>
            <p:cNvSpPr/>
            <p:nvPr/>
          </p:nvSpPr>
          <p:spPr>
            <a:xfrm>
              <a:off x="3838396" y="6116953"/>
              <a:ext cx="2524760" cy="1447800"/>
            </a:xfrm>
            <a:prstGeom prst="roundRect">
              <a:avLst/>
            </a:prstGeom>
            <a:solidFill>
              <a:srgbClr val="7ED8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/>
                <a:t>플랫폼</a:t>
              </a:r>
              <a:endParaRPr lang="ko-KR" altLang="en-US" b="1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BF6AE05-47FC-38FF-80F0-1C3E83FE31A9}"/>
                </a:ext>
              </a:extLst>
            </p:cNvPr>
            <p:cNvSpPr/>
            <p:nvPr/>
          </p:nvSpPr>
          <p:spPr>
            <a:xfrm>
              <a:off x="7648304" y="6362700"/>
              <a:ext cx="2057398" cy="1066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투자자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BF122DA-AC78-0B2E-BCD5-C569B3782A42}"/>
                </a:ext>
              </a:extLst>
            </p:cNvPr>
            <p:cNvSpPr/>
            <p:nvPr/>
          </p:nvSpPr>
          <p:spPr>
            <a:xfrm>
              <a:off x="495851" y="6362700"/>
              <a:ext cx="2057398" cy="1066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창업자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F725A6C-08CB-ECDB-3840-90D38C56668D}"/>
                </a:ext>
              </a:extLst>
            </p:cNvPr>
            <p:cNvCxnSpPr/>
            <p:nvPr/>
          </p:nvCxnSpPr>
          <p:spPr>
            <a:xfrm flipV="1">
              <a:off x="1524550" y="5143500"/>
              <a:ext cx="0" cy="76200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CCC900E-A2FE-AED8-A9B4-18E4EA7AE40D}"/>
                </a:ext>
              </a:extLst>
            </p:cNvPr>
            <p:cNvCxnSpPr>
              <a:cxnSpLocks/>
            </p:cNvCxnSpPr>
            <p:nvPr/>
          </p:nvCxnSpPr>
          <p:spPr>
            <a:xfrm>
              <a:off x="1498356" y="5067300"/>
              <a:ext cx="7264644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F705FD3-D92A-106C-31C5-D04A45743CA4}"/>
                </a:ext>
              </a:extLst>
            </p:cNvPr>
            <p:cNvCxnSpPr/>
            <p:nvPr/>
          </p:nvCxnSpPr>
          <p:spPr>
            <a:xfrm flipV="1">
              <a:off x="8763000" y="7810500"/>
              <a:ext cx="0" cy="76200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7C8016E-873E-A8C4-8D14-7B66E18AC7F2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8648700"/>
              <a:ext cx="7264644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325A0BE-2980-669A-30EE-AC336296CC93}"/>
                </a:ext>
              </a:extLst>
            </p:cNvPr>
            <p:cNvCxnSpPr/>
            <p:nvPr/>
          </p:nvCxnSpPr>
          <p:spPr>
            <a:xfrm>
              <a:off x="8763000" y="5143500"/>
              <a:ext cx="0" cy="838200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0FA4359-43B5-A422-BF1E-3E751AC21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7734300"/>
              <a:ext cx="0" cy="838200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1BBDCA01-8456-E1AF-634A-BA7D06C8BE17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6654132"/>
              <a:ext cx="956703" cy="0"/>
            </a:xfrm>
            <a:prstGeom prst="straightConnector1">
              <a:avLst/>
            </a:prstGeom>
            <a:ln w="571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4C7D9273-A0B4-2111-9B84-D06F8D0D7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0" y="6609776"/>
              <a:ext cx="956703" cy="0"/>
            </a:xfrm>
            <a:prstGeom prst="straightConnector1">
              <a:avLst/>
            </a:prstGeom>
            <a:ln w="571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087EBEE6-A950-2947-8EFB-3181F3F61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7124700"/>
              <a:ext cx="897452" cy="0"/>
            </a:xfrm>
            <a:prstGeom prst="straightConnector1">
              <a:avLst/>
            </a:prstGeom>
            <a:ln w="571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BC3BC543-748C-57D9-E701-8843A1F55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200" y="7124700"/>
              <a:ext cx="897452" cy="0"/>
            </a:xfrm>
            <a:prstGeom prst="straightConnector1">
              <a:avLst/>
            </a:prstGeom>
            <a:ln w="571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F56232A-53E6-D3E6-D363-028E7783A63C}"/>
                </a:ext>
              </a:extLst>
            </p:cNvPr>
            <p:cNvSpPr txBox="1"/>
            <p:nvPr/>
          </p:nvSpPr>
          <p:spPr>
            <a:xfrm>
              <a:off x="3416900" y="9029700"/>
              <a:ext cx="35813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객관적 지표 통한 투자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07BF548-A62E-30E1-0A74-1A4E35196BCB}"/>
                </a:ext>
              </a:extLst>
            </p:cNvPr>
            <p:cNvSpPr txBox="1"/>
            <p:nvPr/>
          </p:nvSpPr>
          <p:spPr>
            <a:xfrm>
              <a:off x="2167191" y="5779863"/>
              <a:ext cx="2122577" cy="476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창업 </a:t>
              </a:r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DB </a:t>
              </a:r>
              <a:r>
                <a:rPr lang="ko-KR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제공</a:t>
              </a:r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AB9D77B-DF35-2ACD-6C59-268F7AB48E21}"/>
                </a:ext>
              </a:extLst>
            </p:cNvPr>
            <p:cNvSpPr txBox="1"/>
            <p:nvPr/>
          </p:nvSpPr>
          <p:spPr>
            <a:xfrm>
              <a:off x="2167191" y="7559995"/>
              <a:ext cx="2122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구독료 수익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D6441FB-4571-5FEB-56CA-E07F6352C808}"/>
                </a:ext>
              </a:extLst>
            </p:cNvPr>
            <p:cNvSpPr txBox="1"/>
            <p:nvPr/>
          </p:nvSpPr>
          <p:spPr>
            <a:xfrm>
              <a:off x="6189159" y="5779863"/>
              <a:ext cx="2122577" cy="476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기업 </a:t>
              </a:r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DB </a:t>
              </a:r>
              <a:r>
                <a:rPr lang="ko-KR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제공</a:t>
              </a:r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AEEA54-A477-6D8E-4EF3-81B72D447545}"/>
                </a:ext>
              </a:extLst>
            </p:cNvPr>
            <p:cNvSpPr txBox="1"/>
            <p:nvPr/>
          </p:nvSpPr>
          <p:spPr>
            <a:xfrm>
              <a:off x="6189159" y="7559995"/>
              <a:ext cx="2122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구독료 수익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7226F8F-ADD6-895E-EAC8-3D890ECD1A4C}"/>
              </a:ext>
            </a:extLst>
          </p:cNvPr>
          <p:cNvCxnSpPr>
            <a:cxnSpLocks/>
          </p:cNvCxnSpPr>
          <p:nvPr/>
        </p:nvCxnSpPr>
        <p:spPr>
          <a:xfrm>
            <a:off x="8610600" y="3924300"/>
            <a:ext cx="0" cy="5810189"/>
          </a:xfrm>
          <a:prstGeom prst="line">
            <a:avLst/>
          </a:prstGeom>
          <a:ln w="3175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97D8B6C-EFC1-40E8-A600-6113B82545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047491"/>
              </p:ext>
            </p:extLst>
          </p:nvPr>
        </p:nvGraphicFramePr>
        <p:xfrm>
          <a:off x="676678" y="3776814"/>
          <a:ext cx="7430488" cy="3971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EB3E13EB-00E8-D468-3927-85D38AF91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79462"/>
              </p:ext>
            </p:extLst>
          </p:nvPr>
        </p:nvGraphicFramePr>
        <p:xfrm>
          <a:off x="559323" y="8105225"/>
          <a:ext cx="7696196" cy="1381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11760">
                  <a:extLst>
                    <a:ext uri="{9D8B030D-6E8A-4147-A177-3AD203B41FA5}">
                      <a16:colId xmlns:a16="http://schemas.microsoft.com/office/drawing/2014/main" val="3503199575"/>
                    </a:ext>
                  </a:extLst>
                </a:gridCol>
                <a:gridCol w="1521109">
                  <a:extLst>
                    <a:ext uri="{9D8B030D-6E8A-4147-A177-3AD203B41FA5}">
                      <a16:colId xmlns:a16="http://schemas.microsoft.com/office/drawing/2014/main" val="1608985375"/>
                    </a:ext>
                  </a:extLst>
                </a:gridCol>
                <a:gridCol w="1521109">
                  <a:extLst>
                    <a:ext uri="{9D8B030D-6E8A-4147-A177-3AD203B41FA5}">
                      <a16:colId xmlns:a16="http://schemas.microsoft.com/office/drawing/2014/main" val="2648334032"/>
                    </a:ext>
                  </a:extLst>
                </a:gridCol>
                <a:gridCol w="1521109">
                  <a:extLst>
                    <a:ext uri="{9D8B030D-6E8A-4147-A177-3AD203B41FA5}">
                      <a16:colId xmlns:a16="http://schemas.microsoft.com/office/drawing/2014/main" val="2134514121"/>
                    </a:ext>
                  </a:extLst>
                </a:gridCol>
                <a:gridCol w="1521109">
                  <a:extLst>
                    <a:ext uri="{9D8B030D-6E8A-4147-A177-3AD203B41FA5}">
                      <a16:colId xmlns:a16="http://schemas.microsoft.com/office/drawing/2014/main" val="403526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목표설정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r>
                        <a:rPr lang="ko-KR" altLang="en-US" dirty="0"/>
                        <a:t>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9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투자 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29%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95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창업 기업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생존율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46%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79531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7229B28-1B5D-2BCC-3032-8B3F48B445AA}"/>
              </a:ext>
            </a:extLst>
          </p:cNvPr>
          <p:cNvSpPr txBox="1"/>
          <p:nvPr/>
        </p:nvSpPr>
        <p:spPr>
          <a:xfrm>
            <a:off x="1473721" y="3607537"/>
            <a:ext cx="155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단위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%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77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0F2ED-8EA5-224C-69B4-577A0E6D2386}"/>
              </a:ext>
            </a:extLst>
          </p:cNvPr>
          <p:cNvSpPr txBox="1"/>
          <p:nvPr/>
        </p:nvSpPr>
        <p:spPr>
          <a:xfrm>
            <a:off x="567206" y="323590"/>
            <a:ext cx="1185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모델 개요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 </a:t>
            </a:r>
            <a:r>
              <a:rPr lang="en-US" altLang="ko-KR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koBERT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도식표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DD1236-7B36-0DDA-CEBE-E2359F7CCE0F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A6D9D9-2FEC-EEB4-D406-EC8D4756205C}"/>
              </a:ext>
            </a:extLst>
          </p:cNvPr>
          <p:cNvSpPr txBox="1"/>
          <p:nvPr/>
        </p:nvSpPr>
        <p:spPr>
          <a:xfrm>
            <a:off x="567206" y="1729040"/>
            <a:ext cx="1711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분석 모델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koBERT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파이프라인 중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 Data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데이터 구성에 대해 설명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9928BB6-586C-54CC-4058-54152275B472}"/>
              </a:ext>
            </a:extLst>
          </p:cNvPr>
          <p:cNvGrpSpPr/>
          <p:nvPr/>
        </p:nvGrpSpPr>
        <p:grpSpPr>
          <a:xfrm>
            <a:off x="228600" y="2740328"/>
            <a:ext cx="17830800" cy="6499676"/>
            <a:chOff x="228600" y="3404294"/>
            <a:chExt cx="17830800" cy="649967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01E6308-9ADE-1CF1-7BF7-6DDAF6D02B27}"/>
                </a:ext>
              </a:extLst>
            </p:cNvPr>
            <p:cNvSpPr/>
            <p:nvPr/>
          </p:nvSpPr>
          <p:spPr>
            <a:xfrm>
              <a:off x="228600" y="3404294"/>
              <a:ext cx="17830800" cy="6499676"/>
            </a:xfrm>
            <a:prstGeom prst="roundRect">
              <a:avLst>
                <a:gd name="adj" fmla="val 4912"/>
              </a:avLst>
            </a:prstGeom>
            <a:noFill/>
            <a:ln w="28575">
              <a:solidFill>
                <a:srgbClr val="7ED8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60793F-37BF-36C5-B3F4-143B4894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508" y="5119572"/>
              <a:ext cx="5893676" cy="354301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5343E4C-6208-EA1C-FF00-117534C8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362" y="6189649"/>
              <a:ext cx="1531753" cy="44961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CC57E44-C347-958C-5B58-5D6F8EB47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84" y="6851598"/>
              <a:ext cx="2255715" cy="373412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851BC4A-9FB4-3882-9248-2CCAA388AB8B}"/>
                </a:ext>
              </a:extLst>
            </p:cNvPr>
            <p:cNvSpPr/>
            <p:nvPr/>
          </p:nvSpPr>
          <p:spPr>
            <a:xfrm>
              <a:off x="751830" y="5724263"/>
              <a:ext cx="2829570" cy="2115396"/>
            </a:xfrm>
            <a:prstGeom prst="roundRect">
              <a:avLst>
                <a:gd name="adj" fmla="val 4912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A725CE2-5A7B-D0F4-4C50-0F2AA8FB7ABE}"/>
                </a:ext>
              </a:extLst>
            </p:cNvPr>
            <p:cNvSpPr/>
            <p:nvPr/>
          </p:nvSpPr>
          <p:spPr>
            <a:xfrm>
              <a:off x="4504293" y="5718425"/>
              <a:ext cx="2057930" cy="2115396"/>
            </a:xfrm>
            <a:prstGeom prst="roundRect">
              <a:avLst>
                <a:gd name="adj" fmla="val 4912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1BDB86-819D-65CA-3FB2-A275B6D8D5D4}"/>
                </a:ext>
              </a:extLst>
            </p:cNvPr>
            <p:cNvSpPr txBox="1"/>
            <p:nvPr/>
          </p:nvSpPr>
          <p:spPr>
            <a:xfrm>
              <a:off x="4223485" y="6310327"/>
              <a:ext cx="26180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서면평가</a:t>
              </a:r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Data</a:t>
              </a:r>
            </a:p>
            <a:p>
              <a:pPr algn="ctr"/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BMC Data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7AD04C-71FE-7A11-ACC1-0E3C065F489B}"/>
                </a:ext>
              </a:extLst>
            </p:cNvPr>
            <p:cNvSpPr txBox="1"/>
            <p:nvPr/>
          </p:nvSpPr>
          <p:spPr>
            <a:xfrm>
              <a:off x="1278705" y="4056257"/>
              <a:ext cx="164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koBERT</a:t>
              </a:r>
              <a:endPara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5260FA-8CF3-F631-C4AA-E07E0F28224A}"/>
                </a:ext>
              </a:extLst>
            </p:cNvPr>
            <p:cNvSpPr txBox="1"/>
            <p:nvPr/>
          </p:nvSpPr>
          <p:spPr>
            <a:xfrm>
              <a:off x="4605253" y="4056257"/>
              <a:ext cx="164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 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82CE073-415B-5E13-8A89-BC937A59FE08}"/>
                </a:ext>
              </a:extLst>
            </p:cNvPr>
            <p:cNvSpPr txBox="1"/>
            <p:nvPr/>
          </p:nvSpPr>
          <p:spPr>
            <a:xfrm>
              <a:off x="9016597" y="4084189"/>
              <a:ext cx="2421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Fine-tunning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D4FFB3-7424-47D7-8D7A-3836A0DC6CFE}"/>
                </a:ext>
              </a:extLst>
            </p:cNvPr>
            <p:cNvSpPr txBox="1"/>
            <p:nvPr/>
          </p:nvSpPr>
          <p:spPr>
            <a:xfrm>
              <a:off x="13280725" y="4079340"/>
              <a:ext cx="2421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Prediction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96F83BD-6F6D-5549-AB70-2CA55980B663}"/>
                </a:ext>
              </a:extLst>
            </p:cNvPr>
            <p:cNvSpPr/>
            <p:nvPr/>
          </p:nvSpPr>
          <p:spPr>
            <a:xfrm>
              <a:off x="13736777" y="5277948"/>
              <a:ext cx="1549116" cy="2996350"/>
            </a:xfrm>
            <a:prstGeom prst="roundRect">
              <a:avLst>
                <a:gd name="adj" fmla="val 4912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D59BF4-EFE8-2FAB-9719-651874BC9E26}"/>
                </a:ext>
              </a:extLst>
            </p:cNvPr>
            <p:cNvSpPr txBox="1"/>
            <p:nvPr/>
          </p:nvSpPr>
          <p:spPr>
            <a:xfrm>
              <a:off x="13716271" y="6618103"/>
              <a:ext cx="15504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AdamW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4BF55E6-ABEE-75F4-5DA5-13A837B29C61}"/>
                </a:ext>
              </a:extLst>
            </p:cNvPr>
            <p:cNvCxnSpPr>
              <a:cxnSpLocks/>
            </p:cNvCxnSpPr>
            <p:nvPr/>
          </p:nvCxnSpPr>
          <p:spPr>
            <a:xfrm>
              <a:off x="3833801" y="6851598"/>
              <a:ext cx="4658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83834CE-8E88-72BA-CB52-6AA9FE4E46E5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6851598"/>
              <a:ext cx="4658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B0F5BE9-2C2A-E1EF-F1FC-E504151809DB}"/>
                </a:ext>
              </a:extLst>
            </p:cNvPr>
            <p:cNvCxnSpPr>
              <a:cxnSpLocks/>
            </p:cNvCxnSpPr>
            <p:nvPr/>
          </p:nvCxnSpPr>
          <p:spPr>
            <a:xfrm>
              <a:off x="13174184" y="6845196"/>
              <a:ext cx="4658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FFEBDB-1772-21C5-FFB6-88F70BDE0C12}"/>
                </a:ext>
              </a:extLst>
            </p:cNvPr>
            <p:cNvSpPr txBox="1"/>
            <p:nvPr/>
          </p:nvSpPr>
          <p:spPr>
            <a:xfrm>
              <a:off x="16488941" y="5119572"/>
              <a:ext cx="69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03846D-A242-DC73-8449-8958B11070DE}"/>
                </a:ext>
              </a:extLst>
            </p:cNvPr>
            <p:cNvSpPr txBox="1"/>
            <p:nvPr/>
          </p:nvSpPr>
          <p:spPr>
            <a:xfrm>
              <a:off x="16488940" y="6371882"/>
              <a:ext cx="69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428ECA-B403-7C73-0B19-BF10ED360A2E}"/>
                </a:ext>
              </a:extLst>
            </p:cNvPr>
            <p:cNvSpPr txBox="1"/>
            <p:nvPr/>
          </p:nvSpPr>
          <p:spPr>
            <a:xfrm>
              <a:off x="16488939" y="7624192"/>
              <a:ext cx="69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</a:t>
              </a:r>
            </a:p>
          </p:txBody>
        </p: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FB67F4E8-D3E5-F65E-9B35-B6FB78C8C0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6383000" y="5442738"/>
              <a:ext cx="2" cy="2504620"/>
            </a:xfrm>
            <a:prstGeom prst="bentConnector3">
              <a:avLst>
                <a:gd name="adj1" fmla="val 1143010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2B28862-47EF-C564-C2A5-C055AAB4160E}"/>
                </a:ext>
              </a:extLst>
            </p:cNvPr>
            <p:cNvCxnSpPr>
              <a:stCxn id="43" idx="1"/>
            </p:cNvCxnSpPr>
            <p:nvPr/>
          </p:nvCxnSpPr>
          <p:spPr>
            <a:xfrm flipH="1" flipV="1">
              <a:off x="15544800" y="6695047"/>
              <a:ext cx="944140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0BC96B2-F1BD-43FD-9D22-DC69414C5224}"/>
              </a:ext>
            </a:extLst>
          </p:cNvPr>
          <p:cNvSpPr/>
          <p:nvPr/>
        </p:nvSpPr>
        <p:spPr>
          <a:xfrm>
            <a:off x="4114800" y="3009900"/>
            <a:ext cx="2885507" cy="579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468CB93-F78D-F86D-DC3D-126AACF8472A}"/>
              </a:ext>
            </a:extLst>
          </p:cNvPr>
          <p:cNvSpPr txBox="1"/>
          <p:nvPr/>
        </p:nvSpPr>
        <p:spPr>
          <a:xfrm>
            <a:off x="4170737" y="8339434"/>
            <a:ext cx="253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 </a:t>
            </a:r>
            <a:r>
              <a:rPr lang="ko-KR" altLang="en-US" b="1" dirty="0">
                <a:solidFill>
                  <a:srgbClr val="FF0000"/>
                </a:solidFill>
              </a:rPr>
              <a:t>데이터 구성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06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0F2ED-8EA5-224C-69B4-577A0E6D2386}"/>
              </a:ext>
            </a:extLst>
          </p:cNvPr>
          <p:cNvSpPr txBox="1"/>
          <p:nvPr/>
        </p:nvSpPr>
        <p:spPr>
          <a:xfrm>
            <a:off x="567206" y="323590"/>
            <a:ext cx="1185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구성 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DD1236-7B36-0DDA-CEBE-E2359F7CCE0F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A6D9D9-2FEC-EEB4-D406-EC8D4756205C}"/>
              </a:ext>
            </a:extLst>
          </p:cNvPr>
          <p:cNvSpPr txBox="1"/>
          <p:nvPr/>
        </p:nvSpPr>
        <p:spPr>
          <a:xfrm>
            <a:off x="592606" y="1638300"/>
            <a:ext cx="17161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사업 계획서 안에서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BMC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모델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가지 항목 텍스트 추출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서면 평가표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가지 항목 텍스트 추출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PDF MINER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이용 텍스트 내용 추출해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한줄로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만들어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라벨링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진행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E6308-9ADE-1CF1-7BF7-6DDAF6D02B27}"/>
              </a:ext>
            </a:extLst>
          </p:cNvPr>
          <p:cNvSpPr/>
          <p:nvPr/>
        </p:nvSpPr>
        <p:spPr>
          <a:xfrm>
            <a:off x="228600" y="2973407"/>
            <a:ext cx="17830800" cy="6793369"/>
          </a:xfrm>
          <a:prstGeom prst="roundRect">
            <a:avLst>
              <a:gd name="adj" fmla="val 4912"/>
            </a:avLst>
          </a:prstGeom>
          <a:noFill/>
          <a:ln w="28575">
            <a:solidFill>
              <a:srgbClr val="7ED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964D02-FF99-359A-5BD8-2D2996018F08}"/>
              </a:ext>
            </a:extLst>
          </p:cNvPr>
          <p:cNvCxnSpPr>
            <a:cxnSpLocks/>
          </p:cNvCxnSpPr>
          <p:nvPr/>
        </p:nvCxnSpPr>
        <p:spPr>
          <a:xfrm>
            <a:off x="8534400" y="3743270"/>
            <a:ext cx="0" cy="5810189"/>
          </a:xfrm>
          <a:prstGeom prst="line">
            <a:avLst/>
          </a:prstGeom>
          <a:ln w="3175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D653E6-0901-9378-A773-26C00E9479AA}"/>
              </a:ext>
            </a:extLst>
          </p:cNvPr>
          <p:cNvSpPr txBox="1"/>
          <p:nvPr/>
        </p:nvSpPr>
        <p:spPr>
          <a:xfrm>
            <a:off x="9601200" y="3281605"/>
            <a:ext cx="259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서면 평가표 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24FF4-E86B-B80F-1983-3CB3228AB595}"/>
              </a:ext>
            </a:extLst>
          </p:cNvPr>
          <p:cNvSpPr txBox="1"/>
          <p:nvPr/>
        </p:nvSpPr>
        <p:spPr>
          <a:xfrm>
            <a:off x="597686" y="9786277"/>
            <a:ext cx="1715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BMC(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비즈니스 모델 캔버스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새로운 사업 모형을 개발하고 기존의 모형을 문서화 하기위해 사용하는 경영전략 템플릿</a:t>
            </a:r>
          </a:p>
        </p:txBody>
      </p:sp>
      <p:graphicFrame>
        <p:nvGraphicFramePr>
          <p:cNvPr id="29" name="다이어그램 28">
            <a:extLst>
              <a:ext uri="{FF2B5EF4-FFF2-40B4-BE49-F238E27FC236}">
                <a16:creationId xmlns:a16="http://schemas.microsoft.com/office/drawing/2014/main" id="{40B98181-D48B-05F9-B7CD-FFBD5AFFF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044413"/>
              </p:ext>
            </p:extLst>
          </p:nvPr>
        </p:nvGraphicFramePr>
        <p:xfrm>
          <a:off x="9148203" y="3980386"/>
          <a:ext cx="8591550" cy="572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30CC683C-2906-7FCD-E7F2-AAD59C69A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165736"/>
              </p:ext>
            </p:extLst>
          </p:nvPr>
        </p:nvGraphicFramePr>
        <p:xfrm>
          <a:off x="228599" y="3976088"/>
          <a:ext cx="8151917" cy="5434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65FD173-081F-76B1-D84E-E205E4581EA9}"/>
              </a:ext>
            </a:extLst>
          </p:cNvPr>
          <p:cNvSpPr txBox="1"/>
          <p:nvPr/>
        </p:nvSpPr>
        <p:spPr>
          <a:xfrm>
            <a:off x="3006604" y="3281605"/>
            <a:ext cx="259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 BMC &gt;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900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0F2ED-8EA5-224C-69B4-577A0E6D2386}"/>
              </a:ext>
            </a:extLst>
          </p:cNvPr>
          <p:cNvSpPr txBox="1"/>
          <p:nvPr/>
        </p:nvSpPr>
        <p:spPr>
          <a:xfrm>
            <a:off x="567206" y="323590"/>
            <a:ext cx="1185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구성 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점수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라벨링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(BMC)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DD1236-7B36-0DDA-CEBE-E2359F7CCE0F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A6D9D9-2FEC-EEB4-D406-EC8D4756205C}"/>
              </a:ext>
            </a:extLst>
          </p:cNvPr>
          <p:cNvSpPr txBox="1"/>
          <p:nvPr/>
        </p:nvSpPr>
        <p:spPr>
          <a:xfrm>
            <a:off x="567206" y="1581230"/>
            <a:ext cx="1716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BMC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점수 다음을 기준으로 해서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점수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라벨링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진행 후 나온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평과결과를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확인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E6308-9ADE-1CF1-7BF7-6DDAF6D02B27}"/>
              </a:ext>
            </a:extLst>
          </p:cNvPr>
          <p:cNvSpPr/>
          <p:nvPr/>
        </p:nvSpPr>
        <p:spPr>
          <a:xfrm>
            <a:off x="228600" y="2428379"/>
            <a:ext cx="17830800" cy="7475591"/>
          </a:xfrm>
          <a:prstGeom prst="roundRect">
            <a:avLst>
              <a:gd name="adj" fmla="val 4912"/>
            </a:avLst>
          </a:prstGeom>
          <a:noFill/>
          <a:ln w="28575">
            <a:solidFill>
              <a:srgbClr val="7ED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9D35D-1008-5922-7506-2D12C887661F}"/>
              </a:ext>
            </a:extLst>
          </p:cNvPr>
          <p:cNvSpPr txBox="1"/>
          <p:nvPr/>
        </p:nvSpPr>
        <p:spPr>
          <a:xfrm>
            <a:off x="2250056" y="3069690"/>
            <a:ext cx="4724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BMC </a:t>
            </a: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라벨링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기준</a:t>
            </a:r>
          </a:p>
        </p:txBody>
      </p:sp>
      <p:graphicFrame>
        <p:nvGraphicFramePr>
          <p:cNvPr id="48" name="표 7">
            <a:extLst>
              <a:ext uri="{FF2B5EF4-FFF2-40B4-BE49-F238E27FC236}">
                <a16:creationId xmlns:a16="http://schemas.microsoft.com/office/drawing/2014/main" id="{FCFCD240-2DFC-F207-7C28-A1D5B9D30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403984"/>
              </p:ext>
            </p:extLst>
          </p:nvPr>
        </p:nvGraphicFramePr>
        <p:xfrm>
          <a:off x="537710" y="4000500"/>
          <a:ext cx="8149090" cy="3972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45202">
                  <a:extLst>
                    <a:ext uri="{9D8B030D-6E8A-4147-A177-3AD203B41FA5}">
                      <a16:colId xmlns:a16="http://schemas.microsoft.com/office/drawing/2014/main" val="441074464"/>
                    </a:ext>
                  </a:extLst>
                </a:gridCol>
                <a:gridCol w="6403888">
                  <a:extLst>
                    <a:ext uri="{9D8B030D-6E8A-4147-A177-3AD203B41FA5}">
                      <a16:colId xmlns:a16="http://schemas.microsoft.com/office/drawing/2014/main" val="22650346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/>
                        <a:t>창업 비즈니스 </a:t>
                      </a:r>
                      <a:endParaRPr lang="en-US" altLang="ko-KR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/>
                        <a:t>모델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err="1"/>
                        <a:t>라벨링</a:t>
                      </a:r>
                      <a:r>
                        <a:rPr lang="ko-KR" altLang="en-US" dirty="0"/>
                        <a:t> 기준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92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고객 세그먼트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타겟 고객의 문제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요구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얻고자 하는 혜택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시장 크기</a:t>
                      </a:r>
                      <a:r>
                        <a:rPr lang="en-US" altLang="ko-KR" sz="1600" dirty="0"/>
                        <a:t>,  </a:t>
                      </a:r>
                      <a:r>
                        <a:rPr lang="ko-KR" altLang="en-US" sz="1600" dirty="0"/>
                        <a:t>시장 종류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3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가치제안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고객의 문제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요구 해결안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차별화 포인트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경쟁사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83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마케팅채널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직접 판매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간접 판매</a:t>
                      </a:r>
                      <a:endParaRPr lang="en-US" altLang="ko-KR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04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고객관계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 확보 전략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고객 유지 전략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684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수익원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판매 가격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예상 매출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손익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구매 방법</a:t>
                      </a:r>
                      <a:endParaRPr lang="en-US" altLang="ko-KR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4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핵심활동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제품 개발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제조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판매를 위한 주요 활동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118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핵심자원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지적 자원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주요 인력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자금 확보 전략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인프라 확보 전략</a:t>
                      </a:r>
                      <a:endParaRPr lang="en-US" altLang="ko-KR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53816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핵심파트너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제품 개발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제조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판매를 위한 주요 파트너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필요성</a:t>
                      </a:r>
                      <a:endParaRPr lang="en-US" altLang="ko-KR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360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비용구조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제품 개발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제조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판매를 위한 비용 내용 인건비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마케팅비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5927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45A59C-C759-6878-5D15-8D8A89F24835}"/>
              </a:ext>
            </a:extLst>
          </p:cNvPr>
          <p:cNvSpPr txBox="1"/>
          <p:nvPr/>
        </p:nvSpPr>
        <p:spPr>
          <a:xfrm>
            <a:off x="9220200" y="8331487"/>
            <a:ext cx="6934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악기 실력</a:t>
            </a:r>
            <a:r>
              <a:rPr lang="en-US" altLang="ko-KR" sz="1400" dirty="0"/>
              <a:t>, </a:t>
            </a:r>
            <a:r>
              <a:rPr lang="ko-KR" altLang="en-US" sz="1400" dirty="0"/>
              <a:t>악기 보유</a:t>
            </a:r>
            <a:r>
              <a:rPr lang="en-US" altLang="ko-KR" sz="1400" dirty="0"/>
              <a:t>, </a:t>
            </a:r>
            <a:r>
              <a:rPr lang="ko-KR" altLang="en-US" sz="1400" dirty="0"/>
              <a:t>연주 경험</a:t>
            </a:r>
            <a:r>
              <a:rPr lang="en-US" altLang="ko-KR" sz="1400" dirty="0"/>
              <a:t>, </a:t>
            </a:r>
            <a:r>
              <a:rPr lang="ko-KR" altLang="en-US" sz="1400" dirty="0"/>
              <a:t>연령</a:t>
            </a:r>
            <a:r>
              <a:rPr lang="en-US" altLang="ko-KR" sz="1400" dirty="0"/>
              <a:t>, </a:t>
            </a:r>
            <a:r>
              <a:rPr lang="ko-KR" altLang="en-US" sz="1400" dirty="0"/>
              <a:t>성별</a:t>
            </a:r>
            <a:r>
              <a:rPr lang="en-US" altLang="ko-KR" sz="1400" dirty="0"/>
              <a:t>, </a:t>
            </a:r>
            <a:r>
              <a:rPr lang="ko-KR" altLang="en-US" sz="1400" dirty="0"/>
              <a:t>거주지 등으로 구분</a:t>
            </a:r>
          </a:p>
          <a:p>
            <a:r>
              <a:rPr lang="en-US" altLang="ko-KR" sz="1400" dirty="0"/>
              <a:t>20</a:t>
            </a:r>
            <a:r>
              <a:rPr lang="ko-KR" altLang="en-US" sz="1400" dirty="0"/>
              <a:t>대 </a:t>
            </a:r>
            <a:r>
              <a:rPr lang="ko-KR" altLang="en-US" sz="1400" dirty="0" err="1"/>
              <a:t>중후반</a:t>
            </a:r>
            <a:r>
              <a:rPr lang="ko-KR" altLang="en-US" sz="1400" dirty="0"/>
              <a:t> 여성으로 악기 경험이 있는 초보 연주 실력 보유자</a:t>
            </a:r>
          </a:p>
          <a:p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6EA90-B842-5CEE-68B9-9F488D022567}"/>
              </a:ext>
            </a:extLst>
          </p:cNvPr>
          <p:cNvSpPr txBox="1"/>
          <p:nvPr/>
        </p:nvSpPr>
        <p:spPr>
          <a:xfrm>
            <a:off x="9222357" y="4996855"/>
            <a:ext cx="86062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이슈 확대를 위한 출시 전략/ 자신만의 새로운 공간을 지식으로 창조할 수 있는 세계</a:t>
            </a:r>
          </a:p>
          <a:p>
            <a:r>
              <a:rPr lang="ko-KR" altLang="en-US" sz="1400" dirty="0"/>
              <a:t>1) : 교육 이슈 과학지식을 가장 활용할 수 있는 대상을 공략한 이슈 전략</a:t>
            </a:r>
          </a:p>
          <a:p>
            <a:r>
              <a:rPr lang="ko-KR" altLang="en-US" sz="1400" dirty="0"/>
              <a:t>2) : 고객 만족 내가 알고 있는 지식을 가상세계에서 창조자가 될 수 있는 기회를 제공</a:t>
            </a:r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) : 상업용 이슈 상업용 제품들의 과학적 상식을 원소로 표현하여 메타버스내에 노출</a:t>
            </a:r>
          </a:p>
          <a:p>
            <a:r>
              <a:rPr lang="en-US" altLang="ko-KR" sz="1400" dirty="0"/>
              <a:t>4</a:t>
            </a:r>
            <a:r>
              <a:rPr lang="ko-KR" altLang="en-US" sz="1400" dirty="0"/>
              <a:t>) : 홍보 이슈 메타버스내 공간을 지식으로 만들어가는 이슈 노출</a:t>
            </a:r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) : 경쟁을 통한 고객 만족 유도 소유권 중심의 고객 서비스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BF73-9217-A2D4-84FF-EC92F5A58E4D}"/>
              </a:ext>
            </a:extLst>
          </p:cNvPr>
          <p:cNvSpPr txBox="1"/>
          <p:nvPr/>
        </p:nvSpPr>
        <p:spPr>
          <a:xfrm>
            <a:off x="12687300" y="3069689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평가 결과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B4FFC8-864D-A9C6-DDFC-EB1A6C9E902D}"/>
              </a:ext>
            </a:extLst>
          </p:cNvPr>
          <p:cNvCxnSpPr>
            <a:cxnSpLocks/>
          </p:cNvCxnSpPr>
          <p:nvPr/>
        </p:nvCxnSpPr>
        <p:spPr>
          <a:xfrm>
            <a:off x="8915400" y="2781300"/>
            <a:ext cx="0" cy="6858000"/>
          </a:xfrm>
          <a:prstGeom prst="line">
            <a:avLst/>
          </a:prstGeom>
          <a:ln w="3175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88524C-7057-11A4-C2CB-611C4132DB9E}"/>
              </a:ext>
            </a:extLst>
          </p:cNvPr>
          <p:cNvSpPr txBox="1"/>
          <p:nvPr/>
        </p:nvSpPr>
        <p:spPr>
          <a:xfrm>
            <a:off x="9321801" y="4206267"/>
            <a:ext cx="2097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고객 세그먼트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881559-FC3F-1971-4452-06CC17DF0E44}"/>
              </a:ext>
            </a:extLst>
          </p:cNvPr>
          <p:cNvSpPr txBox="1"/>
          <p:nvPr/>
        </p:nvSpPr>
        <p:spPr>
          <a:xfrm>
            <a:off x="9325769" y="7464390"/>
            <a:ext cx="2097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고객 세그먼트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447E5B7-4BAE-ACC2-E737-E6CFC5A98948}"/>
              </a:ext>
            </a:extLst>
          </p:cNvPr>
          <p:cNvSpPr/>
          <p:nvPr/>
        </p:nvSpPr>
        <p:spPr>
          <a:xfrm>
            <a:off x="567205" y="8364524"/>
            <a:ext cx="8090225" cy="1046176"/>
          </a:xfrm>
          <a:prstGeom prst="roundRect">
            <a:avLst>
              <a:gd name="adj" fmla="val 4912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4E1B340-91B5-8992-E7B4-C46F3ED47E5F}"/>
              </a:ext>
            </a:extLst>
          </p:cNvPr>
          <p:cNvSpPr/>
          <p:nvPr/>
        </p:nvSpPr>
        <p:spPr>
          <a:xfrm>
            <a:off x="9175587" y="4870983"/>
            <a:ext cx="8653056" cy="2289426"/>
          </a:xfrm>
          <a:prstGeom prst="roundRect">
            <a:avLst>
              <a:gd name="adj" fmla="val 4912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C43B59A-EFDC-EF75-11C9-C19053154A73}"/>
              </a:ext>
            </a:extLst>
          </p:cNvPr>
          <p:cNvSpPr/>
          <p:nvPr/>
        </p:nvSpPr>
        <p:spPr>
          <a:xfrm>
            <a:off x="9144001" y="8242712"/>
            <a:ext cx="5638798" cy="1167988"/>
          </a:xfrm>
          <a:prstGeom prst="roundRect">
            <a:avLst>
              <a:gd name="adj" fmla="val 4912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CCEC28-6335-D63E-E888-57087A69904A}"/>
              </a:ext>
            </a:extLst>
          </p:cNvPr>
          <p:cNvSpPr txBox="1"/>
          <p:nvPr/>
        </p:nvSpPr>
        <p:spPr>
          <a:xfrm>
            <a:off x="931740" y="8533669"/>
            <a:ext cx="7432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사업 계획서에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라벨링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기준에 포함되는 내용이 있는지 없는지 구체적으로 적혀져 있는지 판단해 점수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라벨링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진행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755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DD1236-7B36-0DDA-CEBE-E2359F7CCE0F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A6D9D9-2FEC-EEB4-D406-EC8D4756205C}"/>
              </a:ext>
            </a:extLst>
          </p:cNvPr>
          <p:cNvSpPr txBox="1"/>
          <p:nvPr/>
        </p:nvSpPr>
        <p:spPr>
          <a:xfrm>
            <a:off x="592606" y="1732582"/>
            <a:ext cx="17161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서면 평가표는 점수가 표기 되어있었지만 어느 항목을 어떤 기준으로 점수를 채점한지 알 수 없었기에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사업계획서를 읽어보고 평가되었을 기준을 정하였다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E6308-9ADE-1CF1-7BF7-6DDAF6D02B27}"/>
              </a:ext>
            </a:extLst>
          </p:cNvPr>
          <p:cNvSpPr/>
          <p:nvPr/>
        </p:nvSpPr>
        <p:spPr>
          <a:xfrm>
            <a:off x="228600" y="3404294"/>
            <a:ext cx="17830800" cy="6499676"/>
          </a:xfrm>
          <a:prstGeom prst="roundRect">
            <a:avLst>
              <a:gd name="adj" fmla="val 4912"/>
            </a:avLst>
          </a:prstGeom>
          <a:noFill/>
          <a:ln w="28575">
            <a:solidFill>
              <a:srgbClr val="7ED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EFFA0-4594-6242-62B2-1605086B1D0B}"/>
              </a:ext>
            </a:extLst>
          </p:cNvPr>
          <p:cNvSpPr txBox="1"/>
          <p:nvPr/>
        </p:nvSpPr>
        <p:spPr>
          <a:xfrm>
            <a:off x="567206" y="323590"/>
            <a:ext cx="1185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구성 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서면 평가표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C02722E1-4C44-EBA0-4FE2-0E127F359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581972"/>
              </p:ext>
            </p:extLst>
          </p:nvPr>
        </p:nvGraphicFramePr>
        <p:xfrm>
          <a:off x="618006" y="4868613"/>
          <a:ext cx="17136594" cy="3230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01607">
                  <a:extLst>
                    <a:ext uri="{9D8B030D-6E8A-4147-A177-3AD203B41FA5}">
                      <a16:colId xmlns:a16="http://schemas.microsoft.com/office/drawing/2014/main" val="719117170"/>
                    </a:ext>
                  </a:extLst>
                </a:gridCol>
                <a:gridCol w="2819952">
                  <a:extLst>
                    <a:ext uri="{9D8B030D-6E8A-4147-A177-3AD203B41FA5}">
                      <a16:colId xmlns:a16="http://schemas.microsoft.com/office/drawing/2014/main" val="2287302617"/>
                    </a:ext>
                  </a:extLst>
                </a:gridCol>
                <a:gridCol w="1762591">
                  <a:extLst>
                    <a:ext uri="{9D8B030D-6E8A-4147-A177-3AD203B41FA5}">
                      <a16:colId xmlns:a16="http://schemas.microsoft.com/office/drawing/2014/main" val="3480089518"/>
                    </a:ext>
                  </a:extLst>
                </a:gridCol>
                <a:gridCol w="2378167">
                  <a:extLst>
                    <a:ext uri="{9D8B030D-6E8A-4147-A177-3AD203B41FA5}">
                      <a16:colId xmlns:a16="http://schemas.microsoft.com/office/drawing/2014/main" val="3356862209"/>
                    </a:ext>
                  </a:extLst>
                </a:gridCol>
                <a:gridCol w="2199503">
                  <a:extLst>
                    <a:ext uri="{9D8B030D-6E8A-4147-A177-3AD203B41FA5}">
                      <a16:colId xmlns:a16="http://schemas.microsoft.com/office/drawing/2014/main" val="1331555191"/>
                    </a:ext>
                  </a:extLst>
                </a:gridCol>
                <a:gridCol w="1835681">
                  <a:extLst>
                    <a:ext uri="{9D8B030D-6E8A-4147-A177-3AD203B41FA5}">
                      <a16:colId xmlns:a16="http://schemas.microsoft.com/office/drawing/2014/main" val="460629220"/>
                    </a:ext>
                  </a:extLst>
                </a:gridCol>
                <a:gridCol w="2038707">
                  <a:extLst>
                    <a:ext uri="{9D8B030D-6E8A-4147-A177-3AD203B41FA5}">
                      <a16:colId xmlns:a16="http://schemas.microsoft.com/office/drawing/2014/main" val="4005772526"/>
                    </a:ext>
                  </a:extLst>
                </a:gridCol>
                <a:gridCol w="1600386">
                  <a:extLst>
                    <a:ext uri="{9D8B030D-6E8A-4147-A177-3AD203B41FA5}">
                      <a16:colId xmlns:a16="http://schemas.microsoft.com/office/drawing/2014/main" val="2333205698"/>
                    </a:ext>
                  </a:extLst>
                </a:gridCol>
              </a:tblGrid>
              <a:tr h="33286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창업 의지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창업 아이템 우수성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사업 계획 타당성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242920"/>
                  </a:ext>
                </a:extLst>
              </a:tr>
              <a:tr h="748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창업 동기 및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목표의 구체성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창업 분야 이해도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창업자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팀원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전문성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창업 아이템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기능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특징 등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의 우수성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경젱</a:t>
                      </a:r>
                      <a:r>
                        <a:rPr lang="ko-KR" altLang="en-US" sz="1600" dirty="0"/>
                        <a:t> 제품과의 차별성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창업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시장성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사업 계획서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내용의 </a:t>
                      </a:r>
                      <a:r>
                        <a:rPr lang="ko-KR" altLang="en-US" sz="1600" dirty="0" err="1"/>
                        <a:t>충실성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시장 진출 및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성장 계획의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실현 가능성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505263"/>
                  </a:ext>
                </a:extLst>
              </a:tr>
              <a:tr h="18585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창업아이템 개발동기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창업 관련 교육 이수 여부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창업 전 직무유형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관련 수상실적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 err="1"/>
                        <a:t>회사연혁</a:t>
                      </a:r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창업 전 직무 유형</a:t>
                      </a:r>
                      <a:r>
                        <a:rPr lang="en-US" altLang="ko-KR" sz="1600" dirty="0"/>
                        <a:t>                     </a:t>
                      </a:r>
                    </a:p>
                    <a:p>
                      <a:pPr algn="ctr"/>
                      <a:r>
                        <a:rPr lang="ko-KR" altLang="en-US" sz="1600" dirty="0"/>
                        <a:t>관련 수상 실적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관련 교육 이수 여부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/>
                      <a:r>
                        <a:rPr lang="ko-KR" altLang="en-US" sz="1600" dirty="0"/>
                        <a:t>지적자산 현황</a:t>
                      </a:r>
                      <a:endParaRPr lang="en-US" altLang="ko-KR" sz="1600" dirty="0"/>
                    </a:p>
                    <a:p>
                      <a:pPr algn="ctr"/>
                      <a:endParaRPr lang="en-US" altLang="ko-KR" sz="16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+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TAM </a:t>
                      </a:r>
                      <a:r>
                        <a:rPr lang="ko-KR" altLang="en-US" sz="1600" dirty="0"/>
                        <a:t>전체 시장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인력 구성 현황 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관련 수상 실적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지적자산 현황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en-US" altLang="ko-KR" sz="1600" dirty="0"/>
                        <a:t>CEO  </a:t>
                      </a:r>
                      <a:r>
                        <a:rPr lang="ko-KR" altLang="en-US" sz="1600" dirty="0"/>
                        <a:t>자질과 역량</a:t>
                      </a:r>
                      <a:endParaRPr lang="en-US" altLang="ko-KR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창업아이템 소개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개발동기</a:t>
                      </a:r>
                      <a:endParaRPr lang="en-US" altLang="ko-KR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핵심 키워드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설명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+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경쟁 분석 워크시트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시장 진입 전략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핵심 키워드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설명</a:t>
                      </a:r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+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제품 서비스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판매 방법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SOM</a:t>
                      </a: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창업 아이템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핵심 키워드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핵심 서비스 제품의 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주요 목표 고객</a:t>
                      </a:r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+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마케팅 전략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타겟 </a:t>
                      </a:r>
                      <a:r>
                        <a:rPr lang="ko-KR" altLang="en-US" sz="1600" dirty="0" err="1"/>
                        <a:t>시장별</a:t>
                      </a:r>
                      <a:r>
                        <a:rPr lang="ko-KR" altLang="en-US" sz="1600" dirty="0"/>
                        <a:t> 매출액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pPr algn="ctr"/>
                      <a:r>
                        <a:rPr lang="ko-KR" altLang="en-US" sz="1600" dirty="0"/>
                        <a:t>투자 유치 전략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핵심 키워드</a:t>
                      </a:r>
                      <a:endParaRPr lang="en-US" altLang="ko-KR" sz="1600" dirty="0"/>
                    </a:p>
                    <a:p>
                      <a:pPr algn="ctr"/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+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TAM </a:t>
                      </a:r>
                      <a:r>
                        <a:rPr lang="ko-KR" altLang="en-US" sz="1600" dirty="0"/>
                        <a:t>전체 시장</a:t>
                      </a:r>
                      <a:endParaRPr lang="en-US" altLang="ko-KR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3612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4034D3-83C8-FD72-4C31-A18B6A655828}"/>
              </a:ext>
            </a:extLst>
          </p:cNvPr>
          <p:cNvSpPr txBox="1"/>
          <p:nvPr/>
        </p:nvSpPr>
        <p:spPr>
          <a:xfrm>
            <a:off x="7846047" y="3770956"/>
            <a:ext cx="2595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서면 평가표 텍스트 추출 기준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747DAD-09CB-937F-9E8D-CDA4DFFBD2A5}"/>
              </a:ext>
            </a:extLst>
          </p:cNvPr>
          <p:cNvSpPr txBox="1"/>
          <p:nvPr/>
        </p:nvSpPr>
        <p:spPr>
          <a:xfrm>
            <a:off x="2209800" y="8817098"/>
            <a:ext cx="146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사업 계획서 예비 창업자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기창업자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가지 종류  기창업자에 좀 더 많은 계획내용 적혀져 있어 항목 추가로 더 넣어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텍스트 추출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2B3ADA-C0BE-0DDD-5CD7-D67F4A7929D0}"/>
              </a:ext>
            </a:extLst>
          </p:cNvPr>
          <p:cNvSpPr/>
          <p:nvPr/>
        </p:nvSpPr>
        <p:spPr>
          <a:xfrm>
            <a:off x="2057399" y="8648700"/>
            <a:ext cx="14401801" cy="762000"/>
          </a:xfrm>
          <a:prstGeom prst="roundRect">
            <a:avLst>
              <a:gd name="adj" fmla="val 4912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743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0F2ED-8EA5-224C-69B4-577A0E6D2386}"/>
              </a:ext>
            </a:extLst>
          </p:cNvPr>
          <p:cNvSpPr txBox="1"/>
          <p:nvPr/>
        </p:nvSpPr>
        <p:spPr>
          <a:xfrm>
            <a:off x="567206" y="323590"/>
            <a:ext cx="14063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구성 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라벨링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및 평가결과 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서면 평가표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DD1236-7B36-0DDA-CEBE-E2359F7CCE0F}"/>
              </a:ext>
            </a:extLst>
          </p:cNvPr>
          <p:cNvCxnSpPr>
            <a:cxnSpLocks/>
          </p:cNvCxnSpPr>
          <p:nvPr/>
        </p:nvCxnSpPr>
        <p:spPr>
          <a:xfrm>
            <a:off x="228600" y="1257300"/>
            <a:ext cx="17830800" cy="0"/>
          </a:xfrm>
          <a:prstGeom prst="line">
            <a:avLst/>
          </a:prstGeom>
          <a:ln w="38100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A6D9D9-2FEC-EEB4-D406-EC8D4756205C}"/>
              </a:ext>
            </a:extLst>
          </p:cNvPr>
          <p:cNvSpPr txBox="1"/>
          <p:nvPr/>
        </p:nvSpPr>
        <p:spPr>
          <a:xfrm>
            <a:off x="567206" y="1580802"/>
            <a:ext cx="1716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서면 평가표 점수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라벨링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방법 및 앞서 말한 서면 평가표 텍스트 추출 기준으로 나눈 텍스트 결과 확인 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E6308-9ADE-1CF1-7BF7-6DDAF6D02B27}"/>
              </a:ext>
            </a:extLst>
          </p:cNvPr>
          <p:cNvSpPr/>
          <p:nvPr/>
        </p:nvSpPr>
        <p:spPr>
          <a:xfrm>
            <a:off x="228600" y="2552702"/>
            <a:ext cx="17830800" cy="7351268"/>
          </a:xfrm>
          <a:prstGeom prst="roundRect">
            <a:avLst>
              <a:gd name="adj" fmla="val 4912"/>
            </a:avLst>
          </a:prstGeom>
          <a:noFill/>
          <a:ln w="28575">
            <a:solidFill>
              <a:srgbClr val="7ED8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9D35D-1008-5922-7506-2D12C887661F}"/>
              </a:ext>
            </a:extLst>
          </p:cNvPr>
          <p:cNvSpPr txBox="1"/>
          <p:nvPr/>
        </p:nvSpPr>
        <p:spPr>
          <a:xfrm>
            <a:off x="2571589" y="2780397"/>
            <a:ext cx="4724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서면 평가표 </a:t>
            </a: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라벨링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기준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5A59C-C759-6878-5D15-8D8A89F24835}"/>
              </a:ext>
            </a:extLst>
          </p:cNvPr>
          <p:cNvSpPr txBox="1"/>
          <p:nvPr/>
        </p:nvSpPr>
        <p:spPr>
          <a:xfrm>
            <a:off x="9220200" y="8078031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피아노 조율에 시간 비용이 많이 소요된다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조율사가 꼭 필요한 대면 작업이다</a:t>
            </a:r>
          </a:p>
          <a:p>
            <a:endParaRPr lang="ko-KR" altLang="en-US" sz="1200" dirty="0"/>
          </a:p>
          <a:p>
            <a:r>
              <a:rPr lang="ko-KR" altLang="en-US" sz="1200" dirty="0"/>
              <a:t>서울과학기술대학교 석사 연구</a:t>
            </a:r>
          </a:p>
          <a:p>
            <a:endParaRPr lang="ko-KR" altLang="en-US" sz="1200" dirty="0"/>
          </a:p>
          <a:p>
            <a:r>
              <a:rPr lang="ko-KR" altLang="en-US" sz="1200" dirty="0"/>
              <a:t> </a:t>
            </a:r>
            <a:r>
              <a:rPr lang="ko-KR" altLang="en-US" sz="1200" dirty="0" err="1"/>
              <a:t>한메일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Daum</a:t>
            </a:r>
            <a:r>
              <a:rPr lang="en-US" altLang="ko-KR" sz="1200" dirty="0"/>
              <a:t> </a:t>
            </a:r>
            <a:r>
              <a:rPr lang="ko-KR" altLang="en-US" sz="1200" dirty="0"/>
              <a:t>카페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Daum</a:t>
            </a:r>
            <a:r>
              <a:rPr lang="en-US" altLang="ko-KR" sz="1200" dirty="0"/>
              <a:t> </a:t>
            </a:r>
            <a:r>
              <a:rPr lang="ko-KR" altLang="en-US" sz="1200" dirty="0"/>
              <a:t>포털 </a:t>
            </a:r>
            <a:r>
              <a:rPr lang="ko-KR" altLang="en-US" sz="1200" dirty="0" err="1"/>
              <a:t>미디어다움</a:t>
            </a:r>
            <a:r>
              <a:rPr lang="ko-KR" altLang="en-US" sz="1200" dirty="0"/>
              <a:t> </a:t>
            </a:r>
            <a:r>
              <a:rPr lang="en-US" altLang="ko-KR" sz="1200" dirty="0"/>
              <a:t>UCC &amp; tv</a:t>
            </a:r>
            <a:r>
              <a:rPr lang="ko-KR" altLang="en-US" sz="1200" dirty="0" err="1"/>
              <a:t>팟</a:t>
            </a:r>
            <a:r>
              <a:rPr lang="ko-KR" altLang="en-US" sz="1200" dirty="0"/>
              <a:t> </a:t>
            </a:r>
            <a:r>
              <a:rPr lang="en-US" altLang="ko-KR" sz="1200" dirty="0" err="1"/>
              <a:t>Daum</a:t>
            </a:r>
            <a:r>
              <a:rPr lang="en-US" altLang="ko-KR" sz="1200" dirty="0"/>
              <a:t> </a:t>
            </a:r>
            <a:r>
              <a:rPr lang="ko-KR" altLang="en-US" sz="1200" dirty="0"/>
              <a:t>검색 기능 강화  </a:t>
            </a:r>
            <a:r>
              <a:rPr lang="en-US" altLang="ko-KR" sz="1200" dirty="0"/>
              <a:t>Life on </a:t>
            </a:r>
            <a:r>
              <a:rPr lang="en-US" altLang="ko-KR" sz="1200" dirty="0" err="1"/>
              <a:t>Daum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6EA90-B842-5CEE-68B9-9F488D022567}"/>
              </a:ext>
            </a:extLst>
          </p:cNvPr>
          <p:cNvSpPr txBox="1"/>
          <p:nvPr/>
        </p:nvSpPr>
        <p:spPr>
          <a:xfrm>
            <a:off x="9198972" y="4710726"/>
            <a:ext cx="86062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1) </a:t>
            </a:r>
            <a:r>
              <a:rPr lang="ko-KR" altLang="en-US" sz="1200" dirty="0"/>
              <a:t>영업활동을 통한 수집 정보</a:t>
            </a:r>
            <a:r>
              <a:rPr lang="en-US" altLang="ko-KR" sz="1200" dirty="0"/>
              <a:t>(</a:t>
            </a:r>
            <a:r>
              <a:rPr lang="ko-KR" altLang="en-US" sz="1200" dirty="0"/>
              <a:t>영업정보</a:t>
            </a:r>
            <a:r>
              <a:rPr lang="en-US" altLang="ko-KR" sz="1200" dirty="0"/>
              <a:t>)</a:t>
            </a:r>
            <a:r>
              <a:rPr lang="ko-KR" altLang="en-US" sz="1200" dirty="0"/>
              <a:t>는 외부 환경 파악과 대응에 매우 중요하나</a:t>
            </a:r>
            <a:r>
              <a:rPr lang="en-US" altLang="ko-KR" sz="1200" dirty="0"/>
              <a:t>, </a:t>
            </a:r>
            <a:r>
              <a:rPr lang="ko-KR" altLang="en-US" sz="1200" dirty="0"/>
              <a:t>영업사원 개별 역량 의존도가 높은 관리 구조에 따라 다양한 문제점이 발생한다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① </a:t>
            </a:r>
            <a:r>
              <a:rPr lang="ko-KR" altLang="en-US" sz="1200" dirty="0"/>
              <a:t>할인 등 가격 중심의 영업활동 → 고객 관점의 문제해결</a:t>
            </a:r>
            <a:r>
              <a:rPr lang="en-US" altLang="ko-KR" sz="1200" dirty="0"/>
              <a:t>/</a:t>
            </a:r>
            <a:r>
              <a:rPr lang="ko-KR" altLang="en-US" sz="1200" dirty="0"/>
              <a:t>연구개발</a:t>
            </a:r>
            <a:r>
              <a:rPr lang="en-US" altLang="ko-KR" sz="1200" dirty="0"/>
              <a:t>/</a:t>
            </a:r>
            <a:r>
              <a:rPr lang="ko-KR" altLang="en-US" sz="1200" dirty="0"/>
              <a:t>영업전략 추진 어려움</a:t>
            </a:r>
          </a:p>
          <a:p>
            <a:r>
              <a:rPr lang="ko-KR" altLang="en-US" sz="1200" dirty="0"/>
              <a:t>② 영업정보 내재화 어려움 → 핵심 영업정보를 영업사원이 단독 관리</a:t>
            </a:r>
            <a:r>
              <a:rPr lang="en-US" altLang="ko-KR" sz="1200" dirty="0"/>
              <a:t>/</a:t>
            </a:r>
            <a:r>
              <a:rPr lang="ko-KR" altLang="en-US" sz="1200" dirty="0"/>
              <a:t>활용하여 기업에 내재화되지 않고 영업사원이 이직하는 경우 사라짐</a:t>
            </a:r>
          </a:p>
          <a:p>
            <a:r>
              <a:rPr lang="ko-KR" altLang="en-US" sz="1200" dirty="0"/>
              <a:t>③ 고객이탈 무방비 → 영업정보를 포함한 영업사원 역량 의존도가 높은 구조로 영업사원 </a:t>
            </a:r>
            <a:r>
              <a:rPr lang="ko-KR" altLang="en-US" sz="1200" dirty="0" err="1"/>
              <a:t>이직시</a:t>
            </a:r>
            <a:r>
              <a:rPr lang="ko-KR" altLang="en-US" sz="1200" dirty="0"/>
              <a:t> 고객도 함께 이탈됨</a:t>
            </a:r>
          </a:p>
          <a:p>
            <a:endParaRPr lang="ko-KR" altLang="en-US" sz="1200" dirty="0"/>
          </a:p>
          <a:p>
            <a:r>
              <a:rPr lang="en-US" altLang="ko-KR" sz="1200" dirty="0"/>
              <a:t>2) </a:t>
            </a:r>
            <a:r>
              <a:rPr lang="ko-KR" altLang="en-US" sz="1200" dirty="0"/>
              <a:t>대부분 세일즈 솔루션은 서비스 품질이 매우 낮거나 사용법이 어렵고 많은 입력정보가 필요하여 국내 중소기업의 세일즈 솔루션 이용율이 </a:t>
            </a:r>
            <a:r>
              <a:rPr lang="en-US" altLang="ko-KR" sz="1200" dirty="0"/>
              <a:t>OECD </a:t>
            </a:r>
            <a:r>
              <a:rPr lang="ko-KR" altLang="en-US" sz="1200" dirty="0"/>
              <a:t>평균</a:t>
            </a:r>
            <a:r>
              <a:rPr lang="en-US" altLang="ko-KR" sz="1200" dirty="0"/>
              <a:t>(26.2%)</a:t>
            </a:r>
            <a:r>
              <a:rPr lang="ko-KR" altLang="en-US" sz="1200" dirty="0"/>
              <a:t>의 절반 수준인 </a:t>
            </a:r>
            <a:r>
              <a:rPr lang="en-US" altLang="ko-KR" sz="1200" dirty="0"/>
              <a:t>14.7%</a:t>
            </a:r>
            <a:r>
              <a:rPr lang="ko-KR" altLang="en-US" sz="1200" dirty="0"/>
              <a:t>에 그친다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① </a:t>
            </a:r>
            <a:r>
              <a:rPr lang="ko-KR" altLang="en-US" sz="1200" dirty="0"/>
              <a:t>엑셀보다 못한 국산 솔루션 → 영업사원의 일정 감시 및 보고를 위한 내용을 기록</a:t>
            </a:r>
          </a:p>
          <a:p>
            <a:r>
              <a:rPr lang="ko-KR" altLang="en-US" sz="1200" dirty="0"/>
              <a:t>② 사용하기 어렵고 너무 비싼 외산 솔루션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EBF73-9217-A2D4-84FF-EC92F5A58E4D}"/>
              </a:ext>
            </a:extLst>
          </p:cNvPr>
          <p:cNvSpPr txBox="1"/>
          <p:nvPr/>
        </p:nvSpPr>
        <p:spPr>
          <a:xfrm>
            <a:off x="12649200" y="2780396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텍스트 추출 결과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8524C-7057-11A4-C2CB-611C4132DB9E}"/>
              </a:ext>
            </a:extLst>
          </p:cNvPr>
          <p:cNvSpPr txBox="1"/>
          <p:nvPr/>
        </p:nvSpPr>
        <p:spPr>
          <a:xfrm>
            <a:off x="8657430" y="3740356"/>
            <a:ext cx="439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창업동기 및 목표의 구체성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447E5B7-4BAE-ACC2-E737-E6CFC5A98948}"/>
              </a:ext>
            </a:extLst>
          </p:cNvPr>
          <p:cNvSpPr/>
          <p:nvPr/>
        </p:nvSpPr>
        <p:spPr>
          <a:xfrm>
            <a:off x="567205" y="8364524"/>
            <a:ext cx="8090225" cy="1046176"/>
          </a:xfrm>
          <a:prstGeom prst="roundRect">
            <a:avLst>
              <a:gd name="adj" fmla="val 4912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4E1B340-91B5-8992-E7B4-C46F3ED47E5F}"/>
              </a:ext>
            </a:extLst>
          </p:cNvPr>
          <p:cNvSpPr/>
          <p:nvPr/>
        </p:nvSpPr>
        <p:spPr>
          <a:xfrm>
            <a:off x="9175587" y="4597673"/>
            <a:ext cx="8653056" cy="2289426"/>
          </a:xfrm>
          <a:prstGeom prst="roundRect">
            <a:avLst>
              <a:gd name="adj" fmla="val 4912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C43B59A-EFDC-EF75-11C9-C19053154A73}"/>
              </a:ext>
            </a:extLst>
          </p:cNvPr>
          <p:cNvSpPr/>
          <p:nvPr/>
        </p:nvSpPr>
        <p:spPr>
          <a:xfrm>
            <a:off x="9144001" y="8000686"/>
            <a:ext cx="6705598" cy="1410014"/>
          </a:xfrm>
          <a:prstGeom prst="roundRect">
            <a:avLst>
              <a:gd name="adj" fmla="val 4912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7A1A4E-3767-2173-F820-9FE7B2509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36"/>
          <a:stretch/>
        </p:blipFill>
        <p:spPr>
          <a:xfrm>
            <a:off x="1682510" y="3467100"/>
            <a:ext cx="5791442" cy="45259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EC66E0B-30AC-53C9-DF9F-992BC15EDCD4}"/>
              </a:ext>
            </a:extLst>
          </p:cNvPr>
          <p:cNvSpPr/>
          <p:nvPr/>
        </p:nvSpPr>
        <p:spPr>
          <a:xfrm rot="5400000">
            <a:off x="984227" y="5951484"/>
            <a:ext cx="3619186" cy="479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87A7D-C6C4-BB6E-7DE3-0390D6CA5151}"/>
              </a:ext>
            </a:extLst>
          </p:cNvPr>
          <p:cNvSpPr/>
          <p:nvPr/>
        </p:nvSpPr>
        <p:spPr>
          <a:xfrm rot="5400000">
            <a:off x="1807187" y="5943864"/>
            <a:ext cx="3619186" cy="479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189DC0-053E-0BCE-06A0-7FE00DA41A08}"/>
              </a:ext>
            </a:extLst>
          </p:cNvPr>
          <p:cNvCxnSpPr>
            <a:cxnSpLocks/>
          </p:cNvCxnSpPr>
          <p:nvPr/>
        </p:nvCxnSpPr>
        <p:spPr>
          <a:xfrm>
            <a:off x="8915400" y="2781300"/>
            <a:ext cx="0" cy="6858000"/>
          </a:xfrm>
          <a:prstGeom prst="line">
            <a:avLst/>
          </a:prstGeom>
          <a:ln w="3175">
            <a:solidFill>
              <a:srgbClr val="7ED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17A4D6-89DF-E680-6195-46369692B76A}"/>
              </a:ext>
            </a:extLst>
          </p:cNvPr>
          <p:cNvSpPr txBox="1"/>
          <p:nvPr/>
        </p:nvSpPr>
        <p:spPr>
          <a:xfrm>
            <a:off x="8686459" y="7167794"/>
            <a:ext cx="439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창업동기 및 목표의 구체성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81BF2-D66D-F085-33DE-93F14ED4DE0C}"/>
              </a:ext>
            </a:extLst>
          </p:cNvPr>
          <p:cNvSpPr txBox="1"/>
          <p:nvPr/>
        </p:nvSpPr>
        <p:spPr>
          <a:xfrm>
            <a:off x="1222294" y="8562395"/>
            <a:ext cx="688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항목별 점수 분포에 따라 적절한 기준으로 등급을 나눠서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점수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라벨링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진행 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8951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" val="7240ef0b-ea30-4af0-bc2b-b1beb72664b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05711"/>
  <p:tag name="COORDINATETYPE" val="pixel"/>
  <p:tag name="UIELEMENTTYPENAME" val="DDP"/>
  <p:tag name="UIELEMENTUNIQUENAME" val="00094ce0-ec0c-45ac-9065-87f68b757270"/>
  <p:tag name="UIELEMENTDISPLAYNAME" val="Slide_00094ce0-ec0c-45ac-9065-87f68b757270"/>
  <p:tag name="MAPSERVICEURL" val="/7240ef0b-ea30-4af0-bc2b-b1beb72664b5/SlideImages/00094ce0-ec0c-45ac-9065-87f68b757270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00094ce0-ec0c-45ac-9065-87f68b757270"/>
  <p:tag name="USETILE" val="false"/>
  <p:tag name="ZOOMABLE" val="true"/>
  <p:tag name="PANNABLE" val="true"/>
  <p:tag name="ZOOMLIMIT" val="false"/>
  <p:tag name="MAPWIDTH" val="1920"/>
  <p:tag name="MAPHEIGHT" val="108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05711"/>
  <p:tag name="COORDINATETYPE" val="pixel"/>
  <p:tag name="UIELEMENTTYPENAME" val="DDP"/>
  <p:tag name="UIELEMENTUNIQUENAME" val="00094ce0-ec0c-45ac-9065-87f68b757270"/>
  <p:tag name="UIELEMENTDISPLAYNAME" val="Slide_00094ce0-ec0c-45ac-9065-87f68b757270"/>
  <p:tag name="MAPSERVICEURL" val="/7240ef0b-ea30-4af0-bc2b-b1beb72664b5/SlideImages/00094ce0-ec0c-45ac-9065-87f68b757270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00094ce0-ec0c-45ac-9065-87f68b757270"/>
  <p:tag name="USETILE" val="false"/>
  <p:tag name="ZOOMABLE" val="true"/>
  <p:tag name="PANNABLE" val="true"/>
  <p:tag name="ZOOMLIMIT" val="false"/>
  <p:tag name="MAPWIDTH" val="1920"/>
  <p:tag name="MAPHEIGHT" val="10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05711"/>
  <p:tag name="COORDINATETYPE" val="pixel"/>
  <p:tag name="UIELEMENTTYPENAME" val="DDP"/>
  <p:tag name="UIELEMENTUNIQUENAME" val="00094ce0-ec0c-45ac-9065-87f68b757270"/>
  <p:tag name="UIELEMENTDISPLAYNAME" val="Slide_00094ce0-ec0c-45ac-9065-87f68b757270"/>
  <p:tag name="MAPSERVICEURL" val="/7240ef0b-ea30-4af0-bc2b-b1beb72664b5/SlideImages/00094ce0-ec0c-45ac-9065-87f68b757270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00094ce0-ec0c-45ac-9065-87f68b757270"/>
  <p:tag name="USETILE" val="false"/>
  <p:tag name="ZOOMABLE" val="true"/>
  <p:tag name="PANNABLE" val="true"/>
  <p:tag name="ZOOMLIMIT" val="false"/>
  <p:tag name="MAPWIDTH" val="1920"/>
  <p:tag name="MAPHEIGHT" val="10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05711"/>
  <p:tag name="COORDINATETYPE" val="pixel"/>
  <p:tag name="UIELEMENTTYPENAME" val="DDP"/>
  <p:tag name="UIELEMENTUNIQUENAME" val="00094ce0-ec0c-45ac-9065-87f68b757270"/>
  <p:tag name="UIELEMENTDISPLAYNAME" val="Slide_00094ce0-ec0c-45ac-9065-87f68b757270"/>
  <p:tag name="MAPSERVICEURL" val="/7240ef0b-ea30-4af0-bc2b-b1beb72664b5/SlideImages/00094ce0-ec0c-45ac-9065-87f68b757270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00094ce0-ec0c-45ac-9065-87f68b757270"/>
  <p:tag name="USETILE" val="false"/>
  <p:tag name="ZOOMABLE" val="true"/>
  <p:tag name="PANNABLE" val="true"/>
  <p:tag name="ZOOMLIMIT" val="false"/>
  <p:tag name="MAPWIDTH" val="1920"/>
  <p:tag name="MAPHEIGHT" val="10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16347"/>
  <p:tag name="COORDINATETYPE" val="pixel"/>
  <p:tag name="UIELEMENTTYPENAME" val="DDP"/>
  <p:tag name="UIELEMENTUNIQUENAME" val="6a9fcbc5-fd10-4c2a-9bda-655745358068"/>
  <p:tag name="UIELEMENTDISPLAYNAME" val="Slide_6a9fcbc5-fd10-4c2a-9bda-655745358068"/>
  <p:tag name="MAPSERVICEURL" val="/7240ef0b-ea30-4af0-bc2b-b1beb72664b5/SlideImages/6a9fcbc5-fd10-4c2a-9bda-655745358068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6a9fcbc5-fd10-4c2a-9bda-655745358068"/>
  <p:tag name="USETILE" val="false"/>
  <p:tag name="ZOOMABLE" val="true"/>
  <p:tag name="PANNABLE" val="true"/>
  <p:tag name="ZOOMLIMIT" val="false"/>
  <p:tag name="MAPWIDTH" val="1920"/>
  <p:tag name="MAPHEIGHT" val="10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16347"/>
  <p:tag name="COORDINATETYPE" val="pixel"/>
  <p:tag name="UIELEMENTTYPENAME" val="DDP"/>
  <p:tag name="UIELEMENTUNIQUENAME" val="6a9fcbc5-fd10-4c2a-9bda-655745358068"/>
  <p:tag name="UIELEMENTDISPLAYNAME" val="Slide_6a9fcbc5-fd10-4c2a-9bda-655745358068"/>
  <p:tag name="MAPSERVICEURL" val="/7240ef0b-ea30-4af0-bc2b-b1beb72664b5/SlideImages/6a9fcbc5-fd10-4c2a-9bda-655745358068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6a9fcbc5-fd10-4c2a-9bda-655745358068"/>
  <p:tag name="USETILE" val="false"/>
  <p:tag name="ZOOMABLE" val="true"/>
  <p:tag name="PANNABLE" val="true"/>
  <p:tag name="ZOOMLIMIT" val="false"/>
  <p:tag name="MAPWIDTH" val="1920"/>
  <p:tag name="MAPHEIGHT" val="108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05711"/>
  <p:tag name="COORDINATETYPE" val="pixel"/>
  <p:tag name="UIELEMENTTYPENAME" val="DDP"/>
  <p:tag name="UIELEMENTUNIQUENAME" val="00094ce0-ec0c-45ac-9065-87f68b757270"/>
  <p:tag name="UIELEMENTDISPLAYNAME" val="Slide_00094ce0-ec0c-45ac-9065-87f68b757270"/>
  <p:tag name="MAPSERVICEURL" val="/7240ef0b-ea30-4af0-bc2b-b1beb72664b5/SlideImages/00094ce0-ec0c-45ac-9065-87f68b757270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00094ce0-ec0c-45ac-9065-87f68b757270"/>
  <p:tag name="USETILE" val="false"/>
  <p:tag name="ZOOMABLE" val="true"/>
  <p:tag name="PANNABLE" val="true"/>
  <p:tag name="ZOOMLIMIT" val="false"/>
  <p:tag name="MAPWIDTH" val="1920"/>
  <p:tag name="MAPHEIGHT" val="10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05711"/>
  <p:tag name="COORDINATETYPE" val="pixel"/>
  <p:tag name="UIELEMENTTYPENAME" val="DDP"/>
  <p:tag name="UIELEMENTUNIQUENAME" val="00094ce0-ec0c-45ac-9065-87f68b757270"/>
  <p:tag name="UIELEMENTDISPLAYNAME" val="Slide_00094ce0-ec0c-45ac-9065-87f68b757270"/>
  <p:tag name="MAPSERVICEURL" val="/7240ef0b-ea30-4af0-bc2b-b1beb72664b5/SlideImages/00094ce0-ec0c-45ac-9065-87f68b757270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00094ce0-ec0c-45ac-9065-87f68b757270"/>
  <p:tag name="USETILE" val="false"/>
  <p:tag name="ZOOMABLE" val="true"/>
  <p:tag name="PANNABLE" val="true"/>
  <p:tag name="ZOOMLIMIT" val="false"/>
  <p:tag name="MAPWIDTH" val="1920"/>
  <p:tag name="MAPHEIGHT" val="108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05711"/>
  <p:tag name="COORDINATETYPE" val="pixel"/>
  <p:tag name="UIELEMENTTYPENAME" val="DDP"/>
  <p:tag name="UIELEMENTUNIQUENAME" val="00094ce0-ec0c-45ac-9065-87f68b757270"/>
  <p:tag name="UIELEMENTDISPLAYNAME" val="Slide_00094ce0-ec0c-45ac-9065-87f68b757270"/>
  <p:tag name="MAPSERVICEURL" val="/7240ef0b-ea30-4af0-bc2b-b1beb72664b5/SlideImages/00094ce0-ec0c-45ac-9065-87f68b757270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00094ce0-ec0c-45ac-9065-87f68b757270"/>
  <p:tag name="USETILE" val="false"/>
  <p:tag name="ZOOMABLE" val="true"/>
  <p:tag name="PANNABLE" val="true"/>
  <p:tag name="ZOOMLIMIT" val="false"/>
  <p:tag name="MAPWIDTH" val="1920"/>
  <p:tag name="MAPHEIGHT" val="10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05711"/>
  <p:tag name="COORDINATETYPE" val="pixel"/>
  <p:tag name="UIELEMENTTYPENAME" val="DDP"/>
  <p:tag name="UIELEMENTUNIQUENAME" val="00094ce0-ec0c-45ac-9065-87f68b757270"/>
  <p:tag name="UIELEMENTDISPLAYNAME" val="Slide_00094ce0-ec0c-45ac-9065-87f68b757270"/>
  <p:tag name="MAPSERVICEURL" val="/7240ef0b-ea30-4af0-bc2b-b1beb72664b5/SlideImages/00094ce0-ec0c-45ac-9065-87f68b757270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00094ce0-ec0c-45ac-9065-87f68b757270"/>
  <p:tag name="USETILE" val="false"/>
  <p:tag name="ZOOMABLE" val="true"/>
  <p:tag name="PANNABLE" val="true"/>
  <p:tag name="ZOOMLIMIT" val="false"/>
  <p:tag name="MAPWIDTH" val="1920"/>
  <p:tag name="MAPHEIGHT" val="108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05711"/>
  <p:tag name="COORDINATETYPE" val="pixel"/>
  <p:tag name="UIELEMENTTYPENAME" val="DDP"/>
  <p:tag name="UIELEMENTUNIQUENAME" val="00094ce0-ec0c-45ac-9065-87f68b757270"/>
  <p:tag name="UIELEMENTDISPLAYNAME" val="Slide_00094ce0-ec0c-45ac-9065-87f68b757270"/>
  <p:tag name="MAPSERVICEURL" val="/7240ef0b-ea30-4af0-bc2b-b1beb72664b5/SlideImages/00094ce0-ec0c-45ac-9065-87f68b757270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00094ce0-ec0c-45ac-9065-87f68b757270"/>
  <p:tag name="USETILE" val="false"/>
  <p:tag name="ZOOMABLE" val="true"/>
  <p:tag name="PANNABLE" val="true"/>
  <p:tag name="ZOOMLIMIT" val="false"/>
  <p:tag name="MAPWIDTH" val="1920"/>
  <p:tag name="MAPHEIGHT" val="108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71505711"/>
  <p:tag name="COORDINATETYPE" val="pixel"/>
  <p:tag name="UIELEMENTTYPENAME" val="DDP"/>
  <p:tag name="UIELEMENTUNIQUENAME" val="00094ce0-ec0c-45ac-9065-87f68b757270"/>
  <p:tag name="UIELEMENTDISPLAYNAME" val="Slide_00094ce0-ec0c-45ac-9065-87f68b757270"/>
  <p:tag name="MAPSERVICEURL" val="/7240ef0b-ea30-4af0-bc2b-b1beb72664b5/SlideImages/00094ce0-ec0c-45ac-9065-87f68b757270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00094ce0-ec0c-45ac-9065-87f68b757270"/>
  <p:tag name="USETILE" val="false"/>
  <p:tag name="ZOOMABLE" val="true"/>
  <p:tag name="PANNABLE" val="true"/>
  <p:tag name="ZOOMLIMIT" val="false"/>
  <p:tag name="MAPWIDTH" val="1920"/>
  <p:tag name="MAPHEIGHT" val="108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1796</Words>
  <Application>Microsoft Office PowerPoint</Application>
  <PresentationFormat>사용자 지정</PresentationFormat>
  <Paragraphs>721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Calibri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DMC CONET</cp:lastModifiedBy>
  <cp:revision>42</cp:revision>
  <dcterms:created xsi:type="dcterms:W3CDTF">2006-08-16T00:00:00Z</dcterms:created>
  <dcterms:modified xsi:type="dcterms:W3CDTF">2022-12-23T00:41:13Z</dcterms:modified>
  <dc:identifier>DAFHJBCCLSI</dc:identifier>
</cp:coreProperties>
</file>